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embedTrueTypeFonts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5118" r:id="rId5"/>
    <p:sldId id="5128" r:id="rId6"/>
    <p:sldId id="5122" r:id="rId7"/>
    <p:sldId id="5131" r:id="rId8"/>
    <p:sldId id="5125" r:id="rId9"/>
    <p:sldId id="5124" r:id="rId10"/>
    <p:sldId id="5127" r:id="rId11"/>
    <p:sldId id="5132" r:id="rId12"/>
    <p:sldId id="5129" r:id="rId13"/>
    <p:sldId id="5130" r:id="rId14"/>
    <p:sldId id="5126" r:id="rId15"/>
  </p:sldIdLst>
  <p:sldSz cx="9144000" cy="5143500" type="screen16x9"/>
  <p:notesSz cx="6735763" cy="9866313"/>
  <p:embeddedFontLst>
    <p:embeddedFont>
      <p:font typeface="HGPｺﾞｼｯｸE" panose="020B0900000000000000" pitchFamily="34" charset="-128"/>
      <p:regular r:id="rId18"/>
    </p:embeddedFont>
    <p:embeddedFont>
      <p:font typeface="HGP創英角ｺﾞｼｯｸUB" panose="020B0A00000000000000" pitchFamily="34" charset="-128"/>
      <p:regular r:id="rId19"/>
    </p:embeddedFont>
    <p:embeddedFont>
      <p:font typeface="游ゴシック Light" panose="020B0300000000000000" pitchFamily="34" charset="-128"/>
      <p:regular r:id="rId20"/>
    </p:embeddedFont>
    <p:embeddedFont>
      <p:font typeface="游ゴシック Medium" panose="020B0500000000000000" pitchFamily="34" charset="-128"/>
      <p:regular r:id="rId21"/>
    </p:embeddedFont>
    <p:embeddedFont>
      <p:font typeface="Meiryo UI" panose="020B0604030504040204" pitchFamily="34" charset="-128"/>
      <p:regular r:id="rId22"/>
      <p:bold r:id="rId23"/>
      <p:italic r:id="rId24"/>
      <p:boldItalic r:id="rId25"/>
    </p:embeddedFont>
  </p:embeddedFontLst>
  <p:defaultTextStyle>
    <a:defPPr>
      <a:defRPr lang="ja-JP"/>
    </a:defPPr>
    <a:lvl1pPr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5pPr>
    <a:lvl6pPr marL="22860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6pPr>
    <a:lvl7pPr marL="27432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7pPr>
    <a:lvl8pPr marL="32004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8pPr>
    <a:lvl9pPr marL="36576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93E3FF"/>
    <a:srgbClr val="FF0026"/>
    <a:srgbClr val="8C8A8C"/>
    <a:srgbClr val="2D2D2D"/>
    <a:srgbClr val="FF0000"/>
    <a:srgbClr val="FFFFFF"/>
    <a:srgbClr val="1A1A1A"/>
    <a:srgbClr val="D91B1B"/>
    <a:srgbClr val="C50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B5F450-3D95-44F4-9DAB-9C1822F1AB42}" v="2" dt="2022-09-21T08:19:17.498"/>
    <p1510:client id="{A89906BF-47E8-101F-4815-E5811BC84953}" v="2" dt="2022-09-22T01:54:34.3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2" autoAdjust="0"/>
    <p:restoredTop sz="90084" autoAdjust="0"/>
  </p:normalViewPr>
  <p:slideViewPr>
    <p:cSldViewPr snapToGrid="0">
      <p:cViewPr varScale="1">
        <p:scale>
          <a:sx n="194" d="100"/>
          <a:sy n="194" d="100"/>
        </p:scale>
        <p:origin x="1104" y="138"/>
      </p:cViewPr>
      <p:guideLst>
        <p:guide orient="horz" pos="1620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-2274" y="-96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7571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7571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fld id="{97EB0BD7-0D1B-461F-96D2-458D4659D7B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67217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8:29:48.1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8:28:18.6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864 229 24575,'-24'-2'0,"0"0"0,1-2 0,-1-1 0,1-1 0,-23-9 0,-6-1 0,36 12 0,8 2 0,-1 0 0,1-1 0,0 0 0,0 0 0,1 0 0,-1-1 0,1 0 0,-9-7 0,9 6 0,-15-12 0,2-1 0,-23-23 0,38 35 0,0 1 0,0 0 0,0 1 0,-1-1 0,0 1 0,0 0 0,0 0 0,0 1 0,-1 0 0,-11-4 0,9 4 0,-1 1 0,0 0 0,1 1 0,-1 0 0,0 1 0,0 0 0,-13 2 0,-17 3 0,-49 13 0,45-2 0,35-12 0,0-1 0,1 0 0,-1 0 0,-1-1 0,-14 2 0,-12-3-1365,20-1-5461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8:27:41.7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8:27:43.9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8:27:45.0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1 24575,'-4'0'0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8:29:01.0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63 8 24575,'-3'0'0,"-5"0"0,-3 0 0,-4 0 0,1-3 0,3-1-8191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8:29:09.7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1481 0 24575,'-2'4'0,"0"1"0,0-1 0,0 0 0,-1 0 0,1 0 0,-1 0 0,0-1 0,0 1 0,-1-1 0,1 0 0,-5 4 0,1 0 0,-3 3 0,0 1 0,-1-1 0,-19 15 0,26-22 0,-1 0 0,1-1 0,-1 1 0,0-1 0,0 0 0,0-1 0,0 1 0,0-1 0,0 0 0,-1 0 0,-5 0 0,-15 1 0,0 2 0,-40 11 0,33-8 0,1-2 0,0-1 0,-1-2 0,-62-4 0,23 1 0,13 0 0,-69 2 0,119 0 0,-1 1 0,1 0 0,0 0 0,0 1 0,0 0 0,-14 8 0,-46 32 0,51-30 0,-1-1 0,-34 16 0,13-11 0,-66 25 0,82-35 0,19-6 0,1 0 0,0 0 0,-1 1 0,1-1 0,0 1 0,0 0 0,0 0 0,0 0 0,0 0 0,0 1 0,1-1 0,-1 1 0,1 0 0,0 0 0,0 1 0,-4 4 0,-89 133 0,75-111 0,-27 41 0,-14 56-1365,56-117-5461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8:29:28.2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6129 1186 24575,'-6'5'0,"0"0"0,0-1 0,-1 0 0,0 0 0,0 0 0,0-1 0,-10 3 0,-10 6 0,-14 10 0,2 3 0,-60 47 0,92-67 0,-1 0 0,0-1 0,0 1 0,0-2 0,0 1 0,-11 2 0,-56 12 0,26-7 0,-99 22 0,137-32 0,1 0 0,-1-1 0,0 0 0,1-1 0,-1 0 0,1 0 0,-1-2 0,1 1 0,0-1 0,-11-5 0,-14-7 0,-48-29 0,49 26 0,34 18 0,-32-18 0,0 1 0,-43-14 0,72 30 0,-1 0 0,1 0 0,-1 1 0,1-1 0,-1 1 0,1 0 0,-1 0 0,1 0 0,-1 0 0,1 1 0,-1-1 0,1 1 0,-1 0 0,1 0 0,0 0 0,-1 0 0,-4 3 0,-1 2 0,1 0 0,-1 1 0,1 0 0,-10 11 0,-23 19 0,27-25 0,0 0 0,-12 14 0,14-13 0,-29 22 0,32-29 0,-1 0 0,0-1 0,-13 5 0,-24 13 0,37-18 0,-1 1 0,0-1 0,0-1 0,-17 5 0,-15 5 0,20-6 0,0-2 0,-1-1 0,1 0 0,-28 0 0,24-1 0,-29 0 0,-79-4 0,60-1 0,55 0 0,1-1 0,0 0 0,-1-2 0,1 0 0,0-1 0,1-1 0,-1-1 0,-30-16 0,40 19 0,1 0 0,-1 1 0,-16-5 0,23 8 0,-1-1 0,1 1 0,-1 0 0,0-1 0,1 1 0,-1 1 0,1-1 0,-1 0 0,1 0 0,-1 1 0,1 0 0,-1-1 0,1 1 0,0 0 0,-1 0 0,1 0 0,0 0 0,0 1 0,-3 1 0,-37 31 0,27-24 0,1 2 0,0-1 0,1 2 0,-23 26 0,20-18 0,-2-1 0,-1 0 0,-28 23 0,0 0 0,43-40 0,1-1 0,-1 1 0,1-1 0,-1 0 0,0 0 0,0 0 0,0 0 0,0-1 0,0 1 0,0-1 0,-1 0 0,1 0 0,-5 0 0,-9 0 0,-34-2 0,24-1 0,-65 3 0,-65-4 0,151 2 0,-1-1 0,1 0 0,0 0 0,0 0 0,0-1 0,1 0 0,-1-1 0,1 0 0,-1 0 0,1 0 0,-9-9 0,-7-7 0,-30-36 0,39 41 0,-35-31 0,35 34 0,-1-1 0,1-1 0,-13-18 0,11 12 0,1-2 0,2 0 0,0 0 0,-10-28 0,17 39 0,0 1 0,0 0 0,-1 0 0,0 0 0,0 1 0,-1 0 0,-1 0 0,0 1 0,0 0 0,0 0 0,-1 1 0,0 0 0,0 0 0,-1 1 0,0 1 0,0-1 0,-21-6 0,25 9 0,0 0 0,0 0 0,1 0 0,-1-1 0,1 0 0,0 0 0,0 0 0,1-1 0,-1 1 0,-7-11 0,-16-16 0,20 23 0,-2 1 0,1-1 0,-1 2 0,0-1 0,0 1 0,-1 1 0,1 0 0,-1 0 0,-1 1 0,1 0 0,0 1 0,-1 1 0,0 0 0,0 0 0,1 1 0,-1 1 0,-17 0 0,2 1 0,-1-2 0,1 0 0,-28-6 0,-5-4 0,23 6 0,1-2 0,-63-20 0,63 12 0,19 8 0,0 0 0,0 1 0,0 1 0,-1 0 0,0 1 0,-18-1 0,21 4 0,0-1 0,-1 0 0,2-1 0,-1-1 0,0-1 0,-15-6 0,-80-45 0,94 47 0,6 4 0,-1 1 0,-21-7 0,22 8 0,0 0 0,0-1 0,0 0 0,-11-7 0,3-3 0,0 0 0,0-2 0,1 0 0,-19-24 0,-3-3 0,-71-78 0,106 118 0,1 0 0,-1 0 0,0 0 0,0 1 0,0-1 0,0 1 0,0 0 0,0 0 0,-1 0 0,1 1 0,-1 0 0,0-1 0,-8 0 0,-6 1 0,0 0 0,-22 2 0,13 0 0,2-1 0,-1 0 0,-27-6 0,44 5 0,0-2 0,0 1 0,0-1 0,0-1 0,1 0 0,-1 0 0,1-1 0,-11-7 0,-6-6 0,-6-4 0,1-1 0,-35-33 0,60 52 0,1-1 0,-1 1 0,1 1 0,-1-1 0,0 1 0,-1 0 0,1 0 0,-8-2 0,-57-13 0,44 12 0,18 4 0,-1-1 0,1-1 0,0 1 0,0-2 0,0 1 0,0-1 0,1 0 0,0-1 0,0 0 0,-9-9 0,2-1 0,1 0 0,0-2 0,-17-26 0,18 23 0,9 13 0,0 1 0,-1-1 0,0 1 0,-1 0 0,1 0 0,-1 1 0,-1 0 0,1 0 0,-1 0 0,-11-7 0,-16-6 82,10 4-324,-2 1 1,1 1 0,-2 1 0,0 2 0,-36-10 0,45 17-6585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7T08:29:33.9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24575,'8'0'0,"19"0"0,37 4 0,-55-2 0,1 0 0,-1 0 0,1 1 0,-1 0 0,0 1 0,0-1 0,11 8 0,6 5 0,-11-6 0,0-1 0,0-1 0,29 11 0,-25-12 0,10 4 0,1-2 0,0 0 0,1-2 0,-1-2 0,44 3 0,-53-6 0,-1 0 0,1 2 0,29 8 0,33 5 0,75 14 0,-89-15 0,-45-13 0,-1 0 0,45-1 0,2-1 0,-50 2 0,0 1 0,0 0 0,25 10 0,-1 0 0,-1-1 0,-25-6 0,1-1 0,28 4 0,124 9 0,-147-16 0,-1 2 0,-1 0 0,1 1 0,22 10 0,84 42 0,-123-55 0,4 1 0,-1-1 0,1 1 0,0-2 0,0 1 0,0-2 0,21 2 0,65-4 0,-39-2 0,-8 5 0,-31-1 0,0 0 0,0-1 0,1-1 0,25-5 0,-41 5-114,-1 0 1,1 0-1,0 0 0,0-1 0,0 1 1,-1-1-1,1 1 0,-1-1 0,1 0 1,-1 0-1,4-4 0,3-5-6712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17571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9375" y="739775"/>
            <a:ext cx="6577013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7785" y="4687122"/>
            <a:ext cx="4940198" cy="4439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2560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7571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fld id="{8AF01994-2739-4319-8C13-74EB71056E3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775505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96111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グループ化 34"/>
          <p:cNvGrpSpPr/>
          <p:nvPr userDrawn="1"/>
        </p:nvGrpSpPr>
        <p:grpSpPr bwMode="gray">
          <a:xfrm>
            <a:off x="324487" y="2057426"/>
            <a:ext cx="8495663" cy="97488"/>
            <a:chOff x="324487" y="2057426"/>
            <a:chExt cx="8495663" cy="97488"/>
          </a:xfrm>
        </p:grpSpPr>
        <p:sp>
          <p:nvSpPr>
            <p:cNvPr id="36" name="正方形/長方形 11"/>
            <p:cNvSpPr>
              <a:spLocks noChangeArrowheads="1"/>
            </p:cNvSpPr>
            <p:nvPr/>
          </p:nvSpPr>
          <p:spPr bwMode="gray">
            <a:xfrm>
              <a:off x="324489" y="2057426"/>
              <a:ext cx="8495661" cy="974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37" name="グループ化 16"/>
            <p:cNvGrpSpPr/>
            <p:nvPr/>
          </p:nvGrpSpPr>
          <p:grpSpPr bwMode="gray">
            <a:xfrm>
              <a:off x="324487" y="2057426"/>
              <a:ext cx="1938812" cy="97488"/>
              <a:chOff x="312738" y="2747963"/>
              <a:chExt cx="1970087" cy="109537"/>
            </a:xfrm>
          </p:grpSpPr>
          <p:sp>
            <p:nvSpPr>
              <p:cNvPr id="38" name="正方形/長方形 37"/>
              <p:cNvSpPr/>
              <p:nvPr/>
            </p:nvSpPr>
            <p:spPr bwMode="gray">
              <a:xfrm>
                <a:off x="312738" y="2747963"/>
                <a:ext cx="1970087" cy="109537"/>
              </a:xfrm>
              <a:prstGeom prst="rect">
                <a:avLst/>
              </a:prstGeom>
              <a:solidFill>
                <a:srgbClr val="FF002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" name="正方形/長方形 38"/>
              <p:cNvSpPr/>
              <p:nvPr/>
            </p:nvSpPr>
            <p:spPr bwMode="gray">
              <a:xfrm>
                <a:off x="312738" y="2747963"/>
                <a:ext cx="985837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4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790173A9-6621-4FFE-BC07-AC198BDD4C9A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3" name="タイトル 1"/>
          <p:cNvSpPr>
            <a:spLocks noGrp="1"/>
          </p:cNvSpPr>
          <p:nvPr userDrawn="1">
            <p:ph type="title"/>
          </p:nvPr>
        </p:nvSpPr>
        <p:spPr bwMode="gray">
          <a:xfrm>
            <a:off x="2138611" y="2335279"/>
            <a:ext cx="3550972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49" name="テキスト プレースホルダ 48"/>
          <p:cNvSpPr>
            <a:spLocks noGrp="1"/>
          </p:cNvSpPr>
          <p:nvPr userDrawn="1">
            <p:ph type="body" sz="quarter" idx="11"/>
          </p:nvPr>
        </p:nvSpPr>
        <p:spPr bwMode="gray">
          <a:xfrm>
            <a:off x="2138610" y="2742133"/>
            <a:ext cx="2861681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180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0" name="Text Box 39"/>
          <p:cNvSpPr txBox="1">
            <a:spLocks noChangeArrowheads="1"/>
          </p:cNvSpPr>
          <p:nvPr userDrawn="1"/>
        </p:nvSpPr>
        <p:spPr bwMode="gray">
          <a:xfrm>
            <a:off x="4297251" y="4948575"/>
            <a:ext cx="2608406" cy="184538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8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00" kern="1200" noProof="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コピーライトの表示については、作成元で責任を持って適宜変更してください。　⇒</a:t>
            </a:r>
          </a:p>
        </p:txBody>
      </p:sp>
      <p:sp>
        <p:nvSpPr>
          <p:cNvPr id="44" name="Text Box 13"/>
          <p:cNvSpPr txBox="1">
            <a:spLocks noChangeArrowheads="1"/>
          </p:cNvSpPr>
          <p:nvPr userDrawn="1"/>
        </p:nvSpPr>
        <p:spPr bwMode="gray">
          <a:xfrm>
            <a:off x="6923115" y="4949429"/>
            <a:ext cx="1770036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pic>
        <p:nvPicPr>
          <p:cNvPr id="41" name="図 40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0655" y="402724"/>
            <a:ext cx="1769495" cy="50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790173A9-6621-4FFE-BC07-AC198BDD4C9A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3" name="タイトル 1"/>
          <p:cNvSpPr>
            <a:spLocks noGrp="1"/>
          </p:cNvSpPr>
          <p:nvPr userDrawn="1">
            <p:ph type="title"/>
          </p:nvPr>
        </p:nvSpPr>
        <p:spPr bwMode="gray">
          <a:xfrm>
            <a:off x="2138611" y="2335279"/>
            <a:ext cx="3550972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49" name="テキスト プレースホルダ 48"/>
          <p:cNvSpPr>
            <a:spLocks noGrp="1"/>
          </p:cNvSpPr>
          <p:nvPr userDrawn="1">
            <p:ph type="body" sz="quarter" idx="11"/>
          </p:nvPr>
        </p:nvSpPr>
        <p:spPr bwMode="gray">
          <a:xfrm>
            <a:off x="2138610" y="2742133"/>
            <a:ext cx="2861681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180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0" name="Text Box 39"/>
          <p:cNvSpPr txBox="1">
            <a:spLocks noChangeArrowheads="1"/>
          </p:cNvSpPr>
          <p:nvPr userDrawn="1"/>
        </p:nvSpPr>
        <p:spPr bwMode="gray">
          <a:xfrm>
            <a:off x="4297251" y="4948575"/>
            <a:ext cx="2608406" cy="184538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8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00" kern="1200" noProof="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コピーライトの表示については、作成元で責任を持って適宜変更してください。　⇒</a:t>
            </a:r>
          </a:p>
        </p:txBody>
      </p:sp>
      <p:sp>
        <p:nvSpPr>
          <p:cNvPr id="44" name="Text Box 13"/>
          <p:cNvSpPr txBox="1">
            <a:spLocks noChangeArrowheads="1"/>
          </p:cNvSpPr>
          <p:nvPr userDrawn="1"/>
        </p:nvSpPr>
        <p:spPr bwMode="gray">
          <a:xfrm>
            <a:off x="6923115" y="4949429"/>
            <a:ext cx="1770036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pic>
        <p:nvPicPr>
          <p:cNvPr id="13" name="図 12" descr="ea60_010_032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0655" y="402724"/>
            <a:ext cx="1769495" cy="5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21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790173A9-6621-4FFE-BC07-AC198BDD4C9A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8" name="Text Box 13"/>
          <p:cNvSpPr txBox="1">
            <a:spLocks noChangeArrowheads="1"/>
          </p:cNvSpPr>
          <p:nvPr userDrawn="1"/>
        </p:nvSpPr>
        <p:spPr bwMode="gray">
          <a:xfrm>
            <a:off x="6923115" y="4949429"/>
            <a:ext cx="1770036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grpSp>
        <p:nvGrpSpPr>
          <p:cNvPr id="39" name="グループ化 38"/>
          <p:cNvGrpSpPr/>
          <p:nvPr userDrawn="1"/>
        </p:nvGrpSpPr>
        <p:grpSpPr bwMode="gray">
          <a:xfrm>
            <a:off x="324487" y="2057426"/>
            <a:ext cx="8495663" cy="97488"/>
            <a:chOff x="324487" y="2057426"/>
            <a:chExt cx="8495663" cy="97488"/>
          </a:xfrm>
        </p:grpSpPr>
        <p:sp>
          <p:nvSpPr>
            <p:cNvPr id="40" name="正方形/長方形 11"/>
            <p:cNvSpPr>
              <a:spLocks noChangeArrowheads="1"/>
            </p:cNvSpPr>
            <p:nvPr/>
          </p:nvSpPr>
          <p:spPr bwMode="gray">
            <a:xfrm>
              <a:off x="324489" y="2057426"/>
              <a:ext cx="8495661" cy="974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41" name="グループ化 16"/>
            <p:cNvGrpSpPr/>
            <p:nvPr/>
          </p:nvGrpSpPr>
          <p:grpSpPr bwMode="gray">
            <a:xfrm>
              <a:off x="324487" y="2057426"/>
              <a:ext cx="1938812" cy="97488"/>
              <a:chOff x="312738" y="2747963"/>
              <a:chExt cx="1970087" cy="109537"/>
            </a:xfrm>
          </p:grpSpPr>
          <p:sp>
            <p:nvSpPr>
              <p:cNvPr id="42" name="正方形/長方形 41"/>
              <p:cNvSpPr/>
              <p:nvPr/>
            </p:nvSpPr>
            <p:spPr bwMode="gray">
              <a:xfrm>
                <a:off x="312738" y="2747963"/>
                <a:ext cx="1970087" cy="109537"/>
              </a:xfrm>
              <a:prstGeom prst="rect">
                <a:avLst/>
              </a:prstGeom>
              <a:solidFill>
                <a:srgbClr val="FF002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3" name="正方形/長方形 42"/>
              <p:cNvSpPr/>
              <p:nvPr/>
            </p:nvSpPr>
            <p:spPr bwMode="gray">
              <a:xfrm>
                <a:off x="312738" y="2747963"/>
                <a:ext cx="985837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pic>
        <p:nvPicPr>
          <p:cNvPr id="44" name="図 43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0655" y="402724"/>
            <a:ext cx="1769495" cy="50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566739" y="2365096"/>
            <a:ext cx="3267241" cy="3970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54" name="スライド番号プレースホルダ 2"/>
          <p:cNvSpPr txBox="1">
            <a:spLocks/>
          </p:cNvSpPr>
          <p:nvPr userDrawn="1"/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0173A9-6621-4FFE-BC07-AC198BDD4C9A}" type="slidenum">
              <a:rPr kumimoji="1" lang="en-US" altLang="ja-JP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39" name="Text Box 13"/>
          <p:cNvSpPr txBox="1">
            <a:spLocks noChangeArrowheads="1"/>
          </p:cNvSpPr>
          <p:nvPr userDrawn="1"/>
        </p:nvSpPr>
        <p:spPr bwMode="gray">
          <a:xfrm>
            <a:off x="6923115" y="4949429"/>
            <a:ext cx="1770036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grpSp>
        <p:nvGrpSpPr>
          <p:cNvPr id="40" name="グループ化 39"/>
          <p:cNvGrpSpPr/>
          <p:nvPr userDrawn="1"/>
        </p:nvGrpSpPr>
        <p:grpSpPr bwMode="gray">
          <a:xfrm>
            <a:off x="324487" y="2057426"/>
            <a:ext cx="8495663" cy="97488"/>
            <a:chOff x="324487" y="2057426"/>
            <a:chExt cx="8495663" cy="97488"/>
          </a:xfrm>
        </p:grpSpPr>
        <p:sp>
          <p:nvSpPr>
            <p:cNvPr id="41" name="正方形/長方形 11"/>
            <p:cNvSpPr>
              <a:spLocks noChangeArrowheads="1"/>
            </p:cNvSpPr>
            <p:nvPr/>
          </p:nvSpPr>
          <p:spPr bwMode="gray">
            <a:xfrm>
              <a:off x="324489" y="2057426"/>
              <a:ext cx="8495661" cy="974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42" name="グループ化 16"/>
            <p:cNvGrpSpPr/>
            <p:nvPr/>
          </p:nvGrpSpPr>
          <p:grpSpPr bwMode="gray">
            <a:xfrm>
              <a:off x="324487" y="2057426"/>
              <a:ext cx="1938812" cy="97488"/>
              <a:chOff x="312738" y="2747963"/>
              <a:chExt cx="1970087" cy="109537"/>
            </a:xfrm>
          </p:grpSpPr>
          <p:sp>
            <p:nvSpPr>
              <p:cNvPr id="43" name="正方形/長方形 42"/>
              <p:cNvSpPr/>
              <p:nvPr/>
            </p:nvSpPr>
            <p:spPr bwMode="gray">
              <a:xfrm>
                <a:off x="312738" y="2747963"/>
                <a:ext cx="1970087" cy="109537"/>
              </a:xfrm>
              <a:prstGeom prst="rect">
                <a:avLst/>
              </a:prstGeom>
              <a:solidFill>
                <a:srgbClr val="FF002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4" name="正方形/長方形 43"/>
              <p:cNvSpPr/>
              <p:nvPr/>
            </p:nvSpPr>
            <p:spPr bwMode="gray">
              <a:xfrm>
                <a:off x="312738" y="2747963"/>
                <a:ext cx="985837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pic>
        <p:nvPicPr>
          <p:cNvPr id="45" name="図 44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0655" y="402724"/>
            <a:ext cx="1769495" cy="50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 userDrawn="1">
            <p:ph type="title"/>
          </p:nvPr>
        </p:nvSpPr>
        <p:spPr bwMode="gray">
          <a:xfrm>
            <a:off x="113192" y="134612"/>
            <a:ext cx="748648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36" name="スライド番号プレースホルダ 2"/>
          <p:cNvSpPr txBox="1">
            <a:spLocks/>
          </p:cNvSpPr>
          <p:nvPr userDrawn="1"/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0173A9-6621-4FFE-BC07-AC198BDD4C9A}" type="slidenum">
              <a:rPr kumimoji="1" lang="en-US" altLang="ja-JP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73" name="正方形/長方形 11"/>
          <p:cNvSpPr>
            <a:spLocks noChangeArrowheads="1"/>
          </p:cNvSpPr>
          <p:nvPr userDrawn="1"/>
        </p:nvSpPr>
        <p:spPr bwMode="gray">
          <a:xfrm>
            <a:off x="0" y="595775"/>
            <a:ext cx="9144000" cy="66292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74" name="グループ化 62"/>
          <p:cNvGrpSpPr/>
          <p:nvPr userDrawn="1"/>
        </p:nvGrpSpPr>
        <p:grpSpPr bwMode="gray">
          <a:xfrm>
            <a:off x="-3" y="595775"/>
            <a:ext cx="1318393" cy="66292"/>
            <a:chOff x="312738" y="2747963"/>
            <a:chExt cx="1970087" cy="109537"/>
          </a:xfrm>
        </p:grpSpPr>
        <p:sp>
          <p:nvSpPr>
            <p:cNvPr id="75" name="正方形/長方形 74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正方形/長方形 75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8" name="Text Box 13"/>
          <p:cNvSpPr txBox="1">
            <a:spLocks noChangeArrowheads="1"/>
          </p:cNvSpPr>
          <p:nvPr userDrawn="1"/>
        </p:nvSpPr>
        <p:spPr bwMode="gray">
          <a:xfrm>
            <a:off x="6923115" y="4949429"/>
            <a:ext cx="1770036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pic>
        <p:nvPicPr>
          <p:cNvPr id="49" name="図 48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4175" y="138115"/>
            <a:ext cx="1195200" cy="34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2917" y="2167156"/>
            <a:ext cx="2698166" cy="774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4" r:id="rId2"/>
    <p:sldLayoutId id="2147483683" r:id="rId3"/>
    <p:sldLayoutId id="2147483679" r:id="rId4"/>
    <p:sldLayoutId id="2147483656" r:id="rId5"/>
    <p:sldLayoutId id="2147483677" r:id="rId6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.png"/><Relationship Id="rId18" Type="http://schemas.openxmlformats.org/officeDocument/2006/relationships/customXml" Target="../ink/ink9.xml"/><Relationship Id="rId3" Type="http://schemas.openxmlformats.org/officeDocument/2006/relationships/image" Target="../media/image6.png"/><Relationship Id="rId21" Type="http://schemas.openxmlformats.org/officeDocument/2006/relationships/image" Target="../media/image9.svg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17" Type="http://schemas.openxmlformats.org/officeDocument/2006/relationships/image" Target="../media/image14.png"/><Relationship Id="rId2" Type="http://schemas.openxmlformats.org/officeDocument/2006/relationships/image" Target="../media/image5.png"/><Relationship Id="rId16" Type="http://schemas.openxmlformats.org/officeDocument/2006/relationships/customXml" Target="../ink/ink8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customXml" Target="../ink/ink2.xml"/><Relationship Id="rId15" Type="http://schemas.openxmlformats.org/officeDocument/2006/relationships/image" Target="../media/image13.png"/><Relationship Id="rId10" Type="http://schemas.openxmlformats.org/officeDocument/2006/relationships/customXml" Target="../ink/ink5.xml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DBCBAE-C89D-47AB-86D5-0257FB16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611" y="2335279"/>
            <a:ext cx="5888150" cy="830997"/>
          </a:xfrm>
        </p:spPr>
        <p:txBody>
          <a:bodyPr/>
          <a:lstStyle/>
          <a:p>
            <a:r>
              <a:rPr kumimoji="1" lang="ja-JP" altLang="en-US" dirty="0"/>
              <a:t>窒素循環シミュレーション可視化デモシステム</a:t>
            </a:r>
            <a:br>
              <a:rPr kumimoji="1" lang="en-US" altLang="ja-JP" dirty="0"/>
            </a:br>
            <a:r>
              <a:rPr lang="ja-JP" altLang="en-US" dirty="0"/>
              <a:t>試作仕様書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8CA6AE2-C872-444B-A72D-EDA7D41E13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8610" y="3373504"/>
            <a:ext cx="2106667" cy="369332"/>
          </a:xfrm>
        </p:spPr>
        <p:txBody>
          <a:bodyPr/>
          <a:lstStyle/>
          <a:p>
            <a:r>
              <a:rPr lang="en-US" altLang="ja-JP" dirty="0"/>
              <a:t>2022/7/05</a:t>
            </a:r>
            <a:r>
              <a:rPr lang="ja-JP" altLang="en-US" dirty="0"/>
              <a:t> 基礎</a:t>
            </a:r>
            <a:r>
              <a:rPr lang="en-US" altLang="ja-JP" dirty="0"/>
              <a:t>E2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0784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2D31DF-06C5-E8B0-6798-A7335443F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想定環境・ネットワーク構成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A59F4AC-D5B0-6493-EBA1-BFE0B191157B}"/>
              </a:ext>
            </a:extLst>
          </p:cNvPr>
          <p:cNvSpPr/>
          <p:nvPr/>
        </p:nvSpPr>
        <p:spPr bwMode="auto">
          <a:xfrm>
            <a:off x="3962400" y="2349555"/>
            <a:ext cx="1219200" cy="7474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対外接続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Proxy</a:t>
            </a:r>
            <a:r>
              <a:rPr lang="ja-JP" altLang="en-US" sz="1400" dirty="0">
                <a:solidFill>
                  <a:schemeClr val="tx1"/>
                </a:solidFill>
              </a:rPr>
              <a:t>　</a:t>
            </a:r>
            <a:r>
              <a:rPr lang="en-US" altLang="ja-JP" sz="1400" dirty="0">
                <a:solidFill>
                  <a:schemeClr val="tx1"/>
                </a:solidFill>
              </a:rPr>
              <a:t>※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77552C1-4AA1-50A1-E181-2A259A1A8F11}"/>
              </a:ext>
            </a:extLst>
          </p:cNvPr>
          <p:cNvSpPr/>
          <p:nvPr/>
        </p:nvSpPr>
        <p:spPr bwMode="auto">
          <a:xfrm>
            <a:off x="566058" y="3469219"/>
            <a:ext cx="1219200" cy="65042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クライアント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DB1751F-E885-2FFC-64D5-5A29A08B3F35}"/>
              </a:ext>
            </a:extLst>
          </p:cNvPr>
          <p:cNvSpPr/>
          <p:nvPr/>
        </p:nvSpPr>
        <p:spPr bwMode="auto">
          <a:xfrm>
            <a:off x="224971" y="2408857"/>
            <a:ext cx="2264229" cy="3693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サーバーマシン</a:t>
            </a:r>
            <a:endParaRPr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B0E979B-1636-5129-293B-403E086F157D}"/>
              </a:ext>
            </a:extLst>
          </p:cNvPr>
          <p:cNvSpPr/>
          <p:nvPr/>
        </p:nvSpPr>
        <p:spPr bwMode="auto">
          <a:xfrm>
            <a:off x="341087" y="2032268"/>
            <a:ext cx="2031998" cy="3693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ホスト</a:t>
            </a:r>
            <a:r>
              <a:rPr lang="en-US" altLang="ja-JP" sz="1400" dirty="0">
                <a:solidFill>
                  <a:schemeClr val="tx1"/>
                </a:solidFill>
              </a:rPr>
              <a:t>OS(CentOS)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9A79876-B164-2554-4270-C10ACA3C696C}"/>
              </a:ext>
            </a:extLst>
          </p:cNvPr>
          <p:cNvSpPr/>
          <p:nvPr/>
        </p:nvSpPr>
        <p:spPr bwMode="auto">
          <a:xfrm>
            <a:off x="341087" y="1679017"/>
            <a:ext cx="2031998" cy="3693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DE7853E-F604-CD51-10D9-46BABDC48E67}"/>
              </a:ext>
            </a:extLst>
          </p:cNvPr>
          <p:cNvSpPr/>
          <p:nvPr/>
        </p:nvSpPr>
        <p:spPr bwMode="auto">
          <a:xfrm>
            <a:off x="341087" y="987984"/>
            <a:ext cx="2031998" cy="69876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開発依頼ソフト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(Docker</a:t>
            </a:r>
            <a:r>
              <a:rPr lang="ja-JP" altLang="en-US" sz="1400" dirty="0">
                <a:solidFill>
                  <a:schemeClr val="tx1"/>
                </a:solidFill>
              </a:rPr>
              <a:t>コンテナ</a:t>
            </a:r>
            <a:r>
              <a:rPr lang="en-US" altLang="ja-JP" sz="1400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3B3FE9F-0DAC-99FC-B28C-F3265052D5FC}"/>
              </a:ext>
            </a:extLst>
          </p:cNvPr>
          <p:cNvGrpSpPr/>
          <p:nvPr/>
        </p:nvGrpSpPr>
        <p:grpSpPr>
          <a:xfrm>
            <a:off x="3087914" y="1652166"/>
            <a:ext cx="537029" cy="2142261"/>
            <a:chOff x="3011714" y="1971482"/>
            <a:chExt cx="645886" cy="2142261"/>
          </a:xfrm>
        </p:grpSpPr>
        <p:sp>
          <p:nvSpPr>
            <p:cNvPr id="13" name="楕円 12">
              <a:extLst>
                <a:ext uri="{FF2B5EF4-FFF2-40B4-BE49-F238E27FC236}">
                  <a16:creationId xmlns:a16="http://schemas.microsoft.com/office/drawing/2014/main" id="{2C31DBCD-B3B0-FFF1-E88D-B81BC5A352B9}"/>
                </a:ext>
              </a:extLst>
            </p:cNvPr>
            <p:cNvSpPr/>
            <p:nvPr/>
          </p:nvSpPr>
          <p:spPr bwMode="auto">
            <a:xfrm>
              <a:off x="3011714" y="1971482"/>
              <a:ext cx="645886" cy="214226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CF186317-9A8A-A934-B7A2-D8C0BD4C4154}"/>
                </a:ext>
              </a:extLst>
            </p:cNvPr>
            <p:cNvCxnSpPr>
              <a:stCxn id="13" idx="1"/>
              <a:endCxn id="13" idx="5"/>
            </p:cNvCxnSpPr>
            <p:nvPr/>
          </p:nvCxnSpPr>
          <p:spPr bwMode="auto">
            <a:xfrm>
              <a:off x="3106302" y="2285209"/>
              <a:ext cx="456710" cy="151480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1EBF2CF3-A7C6-66F1-9A68-FB60FB10B562}"/>
                </a:ext>
              </a:extLst>
            </p:cNvPr>
            <p:cNvCxnSpPr>
              <a:cxnSpLocks/>
              <a:stCxn id="13" idx="7"/>
              <a:endCxn id="13" idx="3"/>
            </p:cNvCxnSpPr>
            <p:nvPr/>
          </p:nvCxnSpPr>
          <p:spPr bwMode="auto">
            <a:xfrm flipH="1">
              <a:off x="3106302" y="2285209"/>
              <a:ext cx="456710" cy="151480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150B4AF-4F23-BFD1-BAE3-77C90069DA6D}"/>
              </a:ext>
            </a:extLst>
          </p:cNvPr>
          <p:cNvSpPr txBox="1"/>
          <p:nvPr/>
        </p:nvSpPr>
        <p:spPr>
          <a:xfrm>
            <a:off x="2901166" y="3879574"/>
            <a:ext cx="960519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 dirty="0">
                <a:solidFill>
                  <a:schemeClr val="tx1"/>
                </a:solidFill>
                <a:latin typeface="+mn-ea"/>
                <a:ea typeface="+mn-ea"/>
              </a:rPr>
              <a:t>社内</a:t>
            </a:r>
            <a:endParaRPr lang="en-US" altLang="ja-JP" sz="11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ja-JP" altLang="en-US" sz="1100" dirty="0">
                <a:solidFill>
                  <a:schemeClr val="tx1"/>
                </a:solidFill>
                <a:latin typeface="+mn-ea"/>
                <a:ea typeface="+mn-ea"/>
              </a:rPr>
              <a:t>イントラネット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836D90AB-CEB2-8187-F717-C933BE0B241A}"/>
              </a:ext>
            </a:extLst>
          </p:cNvPr>
          <p:cNvGrpSpPr/>
          <p:nvPr/>
        </p:nvGrpSpPr>
        <p:grpSpPr>
          <a:xfrm>
            <a:off x="5562599" y="1652166"/>
            <a:ext cx="537029" cy="2142261"/>
            <a:chOff x="3011714" y="1971482"/>
            <a:chExt cx="645886" cy="2142261"/>
          </a:xfrm>
        </p:grpSpPr>
        <p:sp>
          <p:nvSpPr>
            <p:cNvPr id="22" name="楕円 21">
              <a:extLst>
                <a:ext uri="{FF2B5EF4-FFF2-40B4-BE49-F238E27FC236}">
                  <a16:creationId xmlns:a16="http://schemas.microsoft.com/office/drawing/2014/main" id="{1C066958-6653-B1AA-7B4B-C8AB42BF8CB4}"/>
                </a:ext>
              </a:extLst>
            </p:cNvPr>
            <p:cNvSpPr/>
            <p:nvPr/>
          </p:nvSpPr>
          <p:spPr bwMode="auto">
            <a:xfrm>
              <a:off x="3011714" y="1971482"/>
              <a:ext cx="645886" cy="214226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kumimoji="1" lang="ja-JP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6A554D1F-C634-5B11-4027-7277895AFCAF}"/>
                </a:ext>
              </a:extLst>
            </p:cNvPr>
            <p:cNvCxnSpPr>
              <a:stCxn id="22" idx="1"/>
              <a:endCxn id="22" idx="5"/>
            </p:cNvCxnSpPr>
            <p:nvPr/>
          </p:nvCxnSpPr>
          <p:spPr bwMode="auto">
            <a:xfrm>
              <a:off x="3106302" y="2285209"/>
              <a:ext cx="456710" cy="151480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2E575F54-29FA-A48A-851A-9BCAD5B9D610}"/>
                </a:ext>
              </a:extLst>
            </p:cNvPr>
            <p:cNvCxnSpPr>
              <a:cxnSpLocks/>
              <a:stCxn id="22" idx="7"/>
              <a:endCxn id="22" idx="3"/>
            </p:cNvCxnSpPr>
            <p:nvPr/>
          </p:nvCxnSpPr>
          <p:spPr bwMode="auto">
            <a:xfrm flipH="1">
              <a:off x="3106302" y="2285209"/>
              <a:ext cx="456710" cy="151480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917D4DF-EBE1-18BE-17D2-98B2ADF5CE54}"/>
              </a:ext>
            </a:extLst>
          </p:cNvPr>
          <p:cNvSpPr txBox="1"/>
          <p:nvPr/>
        </p:nvSpPr>
        <p:spPr>
          <a:xfrm>
            <a:off x="5244253" y="3879574"/>
            <a:ext cx="1000595" cy="24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 dirty="0">
                <a:solidFill>
                  <a:schemeClr val="tx1"/>
                </a:solidFill>
                <a:latin typeface="+mn-ea"/>
                <a:ea typeface="+mn-ea"/>
              </a:rPr>
              <a:t>インターネット</a:t>
            </a:r>
            <a:endParaRPr kumimoji="1" lang="ja-JP" altLang="en-US" sz="11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CAA92AC0-063F-3AEB-C854-A5BF90A20BFD}"/>
              </a:ext>
            </a:extLst>
          </p:cNvPr>
          <p:cNvSpPr/>
          <p:nvPr/>
        </p:nvSpPr>
        <p:spPr bwMode="auto">
          <a:xfrm>
            <a:off x="7283510" y="1313008"/>
            <a:ext cx="1219200" cy="7474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国土地理院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サーバー</a:t>
            </a:r>
            <a:endParaRPr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60B13F5-96BE-4FD4-38D2-CA0A5B8DD8B5}"/>
              </a:ext>
            </a:extLst>
          </p:cNvPr>
          <p:cNvSpPr/>
          <p:nvPr/>
        </p:nvSpPr>
        <p:spPr bwMode="auto">
          <a:xfrm>
            <a:off x="7283510" y="2335523"/>
            <a:ext cx="1219200" cy="7474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気象庁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</a:rPr>
              <a:t>サーバー</a:t>
            </a:r>
            <a:endParaRPr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E9ADAA5-6DDE-DA93-B902-C1AB1CC04D38}"/>
              </a:ext>
            </a:extLst>
          </p:cNvPr>
          <p:cNvSpPr txBox="1"/>
          <p:nvPr/>
        </p:nvSpPr>
        <p:spPr>
          <a:xfrm>
            <a:off x="7428466" y="903105"/>
            <a:ext cx="1334020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solidFill>
                  <a:schemeClr val="tx1"/>
                </a:solidFill>
                <a:latin typeface="+mn-ea"/>
                <a:ea typeface="+mn-ea"/>
              </a:rPr>
              <a:t>公開データソース</a:t>
            </a:r>
            <a:endParaRPr kumimoji="1" lang="ja-JP" altLang="en-US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5052DEE-8127-BB27-0F97-5E10F4F88A7B}"/>
              </a:ext>
            </a:extLst>
          </p:cNvPr>
          <p:cNvSpPr txBox="1"/>
          <p:nvPr/>
        </p:nvSpPr>
        <p:spPr>
          <a:xfrm>
            <a:off x="2379007" y="4448159"/>
            <a:ext cx="6383479" cy="549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dirty="0">
                <a:solidFill>
                  <a:schemeClr val="tx1"/>
                </a:solidFill>
                <a:latin typeface="+mn-ea"/>
                <a:ea typeface="+mn-ea"/>
              </a:rPr>
              <a:t>※</a:t>
            </a:r>
            <a:r>
              <a:rPr lang="ja-JP" altLang="en-US" sz="1100" dirty="0">
                <a:solidFill>
                  <a:schemeClr val="tx1"/>
                </a:solidFill>
                <a:latin typeface="+mn-ea"/>
                <a:ea typeface="+mn-ea"/>
              </a:rPr>
              <a:t>社外データ参照時にはパスワード認証付き</a:t>
            </a:r>
            <a:r>
              <a:rPr kumimoji="1" lang="en-US" altLang="ja-JP" sz="1100" dirty="0">
                <a:solidFill>
                  <a:schemeClr val="tx1"/>
                </a:solidFill>
                <a:latin typeface="+mn-ea"/>
                <a:ea typeface="+mn-ea"/>
              </a:rPr>
              <a:t>Proxy Server</a:t>
            </a:r>
            <a:r>
              <a:rPr kumimoji="1" lang="ja-JP" altLang="en-US" sz="1100" dirty="0">
                <a:solidFill>
                  <a:schemeClr val="tx1"/>
                </a:solidFill>
                <a:latin typeface="+mn-ea"/>
                <a:ea typeface="+mn-ea"/>
              </a:rPr>
              <a:t>を経由する。</a:t>
            </a:r>
            <a:endParaRPr kumimoji="1" lang="en-US" altLang="ja-JP" sz="11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100" dirty="0">
                <a:solidFill>
                  <a:schemeClr val="tx1"/>
                </a:solidFill>
                <a:latin typeface="+mn-ea"/>
                <a:ea typeface="+mn-ea"/>
              </a:rPr>
              <a:t>ホスト環境変数 </a:t>
            </a:r>
            <a:r>
              <a:rPr lang="en-US" altLang="ja-JP" sz="1100" dirty="0">
                <a:solidFill>
                  <a:schemeClr val="tx1"/>
                </a:solidFill>
                <a:latin typeface="+mn-ea"/>
                <a:ea typeface="+mn-ea"/>
              </a:rPr>
              <a:t>HTTP(S)_PROXY=http://&lt;user&gt;:&lt;password&gt;@proxy:port/</a:t>
            </a:r>
            <a:r>
              <a:rPr lang="ja-JP" altLang="en-US" sz="1100" dirty="0">
                <a:solidFill>
                  <a:schemeClr val="tx1"/>
                </a:solidFill>
                <a:latin typeface="+mn-ea"/>
                <a:ea typeface="+mn-ea"/>
              </a:rPr>
              <a:t>を適宜参照し</a:t>
            </a:r>
            <a:r>
              <a:rPr lang="en-US" altLang="ja-JP" sz="1100" dirty="0">
                <a:solidFill>
                  <a:schemeClr val="tx1"/>
                </a:solidFill>
                <a:latin typeface="+mn-ea"/>
                <a:ea typeface="+mn-ea"/>
              </a:rPr>
              <a:t>Proxy</a:t>
            </a:r>
            <a:r>
              <a:rPr lang="ja-JP" altLang="en-US" sz="1100" dirty="0">
                <a:solidFill>
                  <a:schemeClr val="tx1"/>
                </a:solidFill>
                <a:latin typeface="+mn-ea"/>
                <a:ea typeface="+mn-ea"/>
              </a:rPr>
              <a:t>利用のこと</a:t>
            </a:r>
            <a:endParaRPr lang="en-US" altLang="ja-JP" sz="11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en-US" altLang="ja-JP" sz="1100" dirty="0">
                <a:solidFill>
                  <a:schemeClr val="tx1"/>
                </a:solidFill>
                <a:latin typeface="+mn-ea"/>
                <a:ea typeface="+mn-ea"/>
              </a:rPr>
              <a:t>SSL</a:t>
            </a:r>
            <a:r>
              <a:rPr kumimoji="1" lang="ja-JP" altLang="en-US" sz="1100" dirty="0">
                <a:solidFill>
                  <a:schemeClr val="tx1"/>
                </a:solidFill>
                <a:latin typeface="+mn-ea"/>
                <a:ea typeface="+mn-ea"/>
              </a:rPr>
              <a:t>接続時は証明書書き換えが生じるため，日立独自ルート認証局</a:t>
            </a:r>
            <a:r>
              <a:rPr lang="ja-JP" altLang="en-US" sz="1100" dirty="0">
                <a:solidFill>
                  <a:schemeClr val="tx1"/>
                </a:solidFill>
                <a:latin typeface="+mn-ea"/>
                <a:ea typeface="+mn-ea"/>
              </a:rPr>
              <a:t>の追加が必要</a:t>
            </a:r>
            <a:endParaRPr kumimoji="1" lang="ja-JP" altLang="en-US" sz="11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BB71ED6-DC8B-BAA1-03DE-9A7AFFF9DE8C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2489200" y="2593522"/>
            <a:ext cx="598714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283CCA1A-6DFC-5028-EAD6-2CB7D7FD7007}"/>
              </a:ext>
            </a:extLst>
          </p:cNvPr>
          <p:cNvCxnSpPr>
            <a:cxnSpLocks/>
            <a:stCxn id="6" idx="3"/>
          </p:cNvCxnSpPr>
          <p:nvPr/>
        </p:nvCxnSpPr>
        <p:spPr bwMode="auto">
          <a:xfrm flipV="1">
            <a:off x="1785258" y="3207224"/>
            <a:ext cx="1302656" cy="58720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76CA92D4-4E38-D997-8EF9-00694E5A22FC}"/>
              </a:ext>
            </a:extLst>
          </p:cNvPr>
          <p:cNvCxnSpPr>
            <a:cxnSpLocks/>
            <a:stCxn id="13" idx="6"/>
            <a:endCxn id="5" idx="1"/>
          </p:cNvCxnSpPr>
          <p:nvPr/>
        </p:nvCxnSpPr>
        <p:spPr bwMode="auto">
          <a:xfrm>
            <a:off x="3624943" y="2723297"/>
            <a:ext cx="337457" cy="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45EDD88A-6FF1-5160-0E38-A90A34DE3BC7}"/>
              </a:ext>
            </a:extLst>
          </p:cNvPr>
          <p:cNvCxnSpPr>
            <a:cxnSpLocks/>
            <a:stCxn id="5" idx="3"/>
            <a:endCxn id="22" idx="2"/>
          </p:cNvCxnSpPr>
          <p:nvPr/>
        </p:nvCxnSpPr>
        <p:spPr bwMode="auto">
          <a:xfrm flipV="1">
            <a:off x="5181600" y="2723297"/>
            <a:ext cx="380999" cy="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055764B0-5F42-53B1-C57C-6E693F6A1573}"/>
              </a:ext>
            </a:extLst>
          </p:cNvPr>
          <p:cNvCxnSpPr>
            <a:cxnSpLocks/>
            <a:endCxn id="26" idx="1"/>
          </p:cNvCxnSpPr>
          <p:nvPr/>
        </p:nvCxnSpPr>
        <p:spPr bwMode="auto">
          <a:xfrm flipV="1">
            <a:off x="6099628" y="1686751"/>
            <a:ext cx="1183882" cy="56513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7FC2C277-0C8A-96A0-D6D9-4CAEDF5CB226}"/>
              </a:ext>
            </a:extLst>
          </p:cNvPr>
          <p:cNvCxnSpPr>
            <a:cxnSpLocks/>
            <a:stCxn id="22" idx="6"/>
            <a:endCxn id="27" idx="1"/>
          </p:cNvCxnSpPr>
          <p:nvPr/>
        </p:nvCxnSpPr>
        <p:spPr bwMode="auto">
          <a:xfrm flipV="1">
            <a:off x="6099628" y="2709266"/>
            <a:ext cx="1183882" cy="1403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1117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677A09-D0D3-3D1F-DFFA-9EE4A6CB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動作</a:t>
            </a:r>
            <a:r>
              <a:rPr kumimoji="1" lang="ja-JP" altLang="en-US" dirty="0"/>
              <a:t>環境・その他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EB38DD9-097B-7B28-3153-89D96731DF3D}"/>
              </a:ext>
            </a:extLst>
          </p:cNvPr>
          <p:cNvSpPr txBox="1"/>
          <p:nvPr/>
        </p:nvSpPr>
        <p:spPr>
          <a:xfrm>
            <a:off x="262647" y="992221"/>
            <a:ext cx="78967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solidFill>
                  <a:schemeClr val="tx1"/>
                </a:solidFill>
                <a:latin typeface="+mn-ea"/>
                <a:ea typeface="+mn-ea"/>
              </a:rPr>
              <a:t>サーバー環境は</a:t>
            </a:r>
            <a:r>
              <a:rPr lang="en-US" altLang="ja-JP" sz="2000" dirty="0">
                <a:solidFill>
                  <a:schemeClr val="tx1"/>
                </a:solidFill>
                <a:latin typeface="+mn-ea"/>
                <a:ea typeface="+mn-ea"/>
              </a:rPr>
              <a:t>Linux</a:t>
            </a:r>
            <a:r>
              <a:rPr lang="ja-JP" altLang="en-US" sz="2000" dirty="0">
                <a:solidFill>
                  <a:schemeClr val="tx1"/>
                </a:solidFill>
                <a:latin typeface="+mn-ea"/>
                <a:ea typeface="+mn-ea"/>
              </a:rPr>
              <a:t>ベース・</a:t>
            </a:r>
            <a:r>
              <a:rPr lang="en-US" altLang="ja-JP" sz="2000" dirty="0">
                <a:solidFill>
                  <a:schemeClr val="tx1"/>
                </a:solidFill>
                <a:latin typeface="+mn-ea"/>
                <a:ea typeface="+mn-ea"/>
              </a:rPr>
              <a:t>Docker</a:t>
            </a:r>
            <a:r>
              <a:rPr lang="ja-JP" altLang="en-US" sz="2000" dirty="0">
                <a:solidFill>
                  <a:schemeClr val="tx1"/>
                </a:solidFill>
                <a:latin typeface="+mn-ea"/>
                <a:ea typeface="+mn-ea"/>
              </a:rPr>
              <a:t>コンテナ化を前提として構築</a:t>
            </a:r>
            <a:endParaRPr kumimoji="1" lang="en-US" altLang="ja-JP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en-US" altLang="ja-JP" sz="2000" dirty="0">
                <a:solidFill>
                  <a:schemeClr val="tx1"/>
                </a:solidFill>
                <a:latin typeface="+mn-ea"/>
                <a:ea typeface="+mn-ea"/>
              </a:rPr>
              <a:t>CentOS7.9</a:t>
            </a:r>
            <a:r>
              <a:rPr lang="ja-JP" altLang="en-US" sz="20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ja-JP" sz="2000" dirty="0">
                <a:solidFill>
                  <a:schemeClr val="tx1"/>
                </a:solidFill>
                <a:latin typeface="+mn-ea"/>
                <a:ea typeface="+mn-ea"/>
              </a:rPr>
              <a:t>(64bit) + Docker </a:t>
            </a:r>
            <a:r>
              <a:rPr lang="en-US" altLang="ja-JP" sz="2000" dirty="0" err="1">
                <a:solidFill>
                  <a:schemeClr val="tx1"/>
                </a:solidFill>
                <a:latin typeface="+mn-ea"/>
                <a:ea typeface="+mn-ea"/>
              </a:rPr>
              <a:t>xx.xx</a:t>
            </a:r>
            <a:endParaRPr lang="en-US" altLang="ja-JP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2000" dirty="0">
                <a:solidFill>
                  <a:schemeClr val="tx1"/>
                </a:solidFill>
                <a:latin typeface="+mn-ea"/>
                <a:ea typeface="+mn-ea"/>
              </a:rPr>
              <a:t>サーバー</a:t>
            </a:r>
            <a:r>
              <a:rPr lang="en-US" altLang="ja-JP" sz="2000" dirty="0">
                <a:solidFill>
                  <a:schemeClr val="tx1"/>
                </a:solidFill>
                <a:latin typeface="+mn-ea"/>
                <a:ea typeface="+mn-ea"/>
              </a:rPr>
              <a:t>HW</a:t>
            </a:r>
            <a:r>
              <a:rPr lang="ja-JP" altLang="en-US" sz="2000" dirty="0">
                <a:solidFill>
                  <a:schemeClr val="tx1"/>
                </a:solidFill>
                <a:latin typeface="+mn-ea"/>
                <a:ea typeface="+mn-ea"/>
              </a:rPr>
              <a:t>としては共用環境のためあくまで目安ですが</a:t>
            </a:r>
            <a:endParaRPr lang="en-US" altLang="ja-JP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ja-JP" sz="2000" dirty="0">
                <a:solidFill>
                  <a:schemeClr val="tx1"/>
                </a:solidFill>
                <a:latin typeface="+mn-ea"/>
                <a:ea typeface="+mn-ea"/>
              </a:rPr>
              <a:t>  CPU24</a:t>
            </a:r>
            <a:r>
              <a:rPr lang="ja-JP" altLang="en-US" sz="2000" dirty="0">
                <a:solidFill>
                  <a:schemeClr val="tx1"/>
                </a:solidFill>
                <a:latin typeface="+mn-ea"/>
                <a:ea typeface="+mn-ea"/>
              </a:rPr>
              <a:t>コア メモリ</a:t>
            </a:r>
            <a:r>
              <a:rPr lang="en-US" altLang="ja-JP" sz="2000" dirty="0">
                <a:solidFill>
                  <a:schemeClr val="tx1"/>
                </a:solidFill>
                <a:latin typeface="+mn-ea"/>
                <a:ea typeface="+mn-ea"/>
              </a:rPr>
              <a:t>128GB</a:t>
            </a:r>
            <a:r>
              <a:rPr lang="ja-JP" altLang="en-US" sz="2000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en-US" altLang="ja-JP" sz="2000" dirty="0">
                <a:solidFill>
                  <a:schemeClr val="tx1"/>
                </a:solidFill>
                <a:latin typeface="+mn-ea"/>
                <a:ea typeface="+mn-ea"/>
              </a:rPr>
              <a:t>HDD10TB</a:t>
            </a:r>
            <a:r>
              <a:rPr lang="ja-JP" altLang="en-US" sz="2000" dirty="0">
                <a:solidFill>
                  <a:schemeClr val="tx1"/>
                </a:solidFill>
                <a:latin typeface="+mn-ea"/>
                <a:ea typeface="+mn-ea"/>
              </a:rPr>
              <a:t>程度が使用可能です。</a:t>
            </a:r>
            <a:r>
              <a:rPr lang="en-US" altLang="ja-JP" sz="20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</a:p>
          <a:p>
            <a:endParaRPr lang="en-US" altLang="ja-JP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2000" dirty="0">
                <a:solidFill>
                  <a:schemeClr val="tx1"/>
                </a:solidFill>
                <a:latin typeface="+mn-ea"/>
                <a:ea typeface="+mn-ea"/>
              </a:rPr>
              <a:t>開発対象システムは社内ネットワークにて運用</a:t>
            </a:r>
            <a:endParaRPr lang="en-US" altLang="ja-JP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  <a:latin typeface="+mn-ea"/>
                <a:ea typeface="+mn-ea"/>
              </a:rPr>
              <a:t>社内→社外到達は</a:t>
            </a:r>
            <a:r>
              <a:rPr kumimoji="1" lang="en-US" altLang="ja-JP" sz="2000" dirty="0">
                <a:solidFill>
                  <a:schemeClr val="tx1"/>
                </a:solidFill>
                <a:latin typeface="+mn-ea"/>
                <a:ea typeface="+mn-ea"/>
              </a:rPr>
              <a:t>HTTP/HTTPS</a:t>
            </a:r>
            <a:r>
              <a:rPr kumimoji="1" lang="ja-JP" altLang="en-US" sz="2000" dirty="0">
                <a:solidFill>
                  <a:schemeClr val="tx1"/>
                </a:solidFill>
                <a:latin typeface="+mn-ea"/>
                <a:ea typeface="+mn-ea"/>
              </a:rPr>
              <a:t>プロキシ経由のみ許容</a:t>
            </a:r>
            <a:endParaRPr kumimoji="1" lang="en-US" altLang="ja-JP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  <a:latin typeface="+mn-ea"/>
                <a:ea typeface="+mn-ea"/>
              </a:rPr>
              <a:t>クライアント（ブラウザ）は</a:t>
            </a:r>
            <a:r>
              <a:rPr kumimoji="1" lang="en-US" altLang="ja-JP" sz="2000" dirty="0">
                <a:solidFill>
                  <a:schemeClr val="tx1"/>
                </a:solidFill>
                <a:latin typeface="+mn-ea"/>
                <a:ea typeface="+mn-ea"/>
              </a:rPr>
              <a:t>Windows-PC</a:t>
            </a:r>
            <a:r>
              <a:rPr kumimoji="1" lang="ja-JP" altLang="en-US" sz="2000" dirty="0">
                <a:solidFill>
                  <a:schemeClr val="tx1"/>
                </a:solidFill>
                <a:latin typeface="+mn-ea"/>
                <a:ea typeface="+mn-ea"/>
              </a:rPr>
              <a:t>上の</a:t>
            </a:r>
            <a:r>
              <a:rPr kumimoji="1" lang="en-US" altLang="ja-JP" sz="2000" dirty="0">
                <a:solidFill>
                  <a:schemeClr val="tx1"/>
                </a:solidFill>
                <a:latin typeface="+mn-ea"/>
                <a:ea typeface="+mn-ea"/>
              </a:rPr>
              <a:t>Edge, Chrome</a:t>
            </a:r>
            <a:r>
              <a:rPr lang="en-US" altLang="ja-JP" sz="2000" dirty="0">
                <a:solidFill>
                  <a:schemeClr val="tx1"/>
                </a:solidFill>
                <a:latin typeface="+mn-ea"/>
                <a:ea typeface="+mn-ea"/>
              </a:rPr>
              <a:t>, Firefox</a:t>
            </a:r>
            <a:r>
              <a:rPr kumimoji="1" lang="ja-JP" altLang="en-US" sz="2000" dirty="0">
                <a:solidFill>
                  <a:schemeClr val="tx1"/>
                </a:solidFill>
                <a:latin typeface="+mn-ea"/>
                <a:ea typeface="+mn-ea"/>
              </a:rPr>
              <a:t>を想定</a:t>
            </a:r>
            <a:endParaRPr kumimoji="1" lang="en-US" altLang="ja-JP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ja-JP" sz="2000" dirty="0">
                <a:solidFill>
                  <a:schemeClr val="tx1"/>
                </a:solidFill>
                <a:latin typeface="+mn-ea"/>
                <a:ea typeface="+mn-ea"/>
              </a:rPr>
              <a:t>SWAT</a:t>
            </a:r>
            <a:r>
              <a:rPr lang="ja-JP" altLang="en-US" sz="2000" dirty="0">
                <a:solidFill>
                  <a:schemeClr val="tx1"/>
                </a:solidFill>
                <a:latin typeface="+mn-ea"/>
                <a:ea typeface="+mn-ea"/>
              </a:rPr>
              <a:t>ソルバは </a:t>
            </a:r>
            <a:r>
              <a:rPr lang="en-US" altLang="ja-JP" sz="2000" dirty="0">
                <a:solidFill>
                  <a:schemeClr val="tx1"/>
                </a:solidFill>
                <a:latin typeface="+mn-ea"/>
                <a:ea typeface="+mn-ea"/>
              </a:rPr>
              <a:t>SWAT+2.1</a:t>
            </a:r>
            <a:r>
              <a:rPr lang="ja-JP" altLang="en-US" sz="2000" dirty="0">
                <a:solidFill>
                  <a:schemeClr val="tx1"/>
                </a:solidFill>
                <a:latin typeface="+mn-ea"/>
                <a:ea typeface="+mn-ea"/>
              </a:rPr>
              <a:t>を使用</a:t>
            </a:r>
            <a:endParaRPr lang="en-US" altLang="ja-JP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kumimoji="1" lang="en-US" altLang="ja-JP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2000" dirty="0">
                <a:solidFill>
                  <a:schemeClr val="tx1"/>
                </a:solidFill>
                <a:latin typeface="+mn-ea"/>
                <a:ea typeface="+mn-ea"/>
              </a:rPr>
              <a:t>解析対象地域は日本国内に限定。データフォーマット</a:t>
            </a:r>
            <a:r>
              <a:rPr lang="en-US" altLang="ja-JP" sz="2000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ja-JP" altLang="en-US" sz="2000" dirty="0">
                <a:solidFill>
                  <a:schemeClr val="tx1"/>
                </a:solidFill>
                <a:latin typeface="+mn-ea"/>
                <a:ea typeface="+mn-ea"/>
              </a:rPr>
              <a:t>入手元は後述。</a:t>
            </a:r>
            <a:endParaRPr lang="en-US" altLang="ja-JP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2000" dirty="0">
                <a:solidFill>
                  <a:schemeClr val="tx1"/>
                </a:solidFill>
                <a:latin typeface="+mn-ea"/>
                <a:ea typeface="+mn-ea"/>
              </a:rPr>
              <a:t>将来的に欧州，東南アジア等に拡張の計画</a:t>
            </a:r>
            <a:endParaRPr lang="en-US" altLang="ja-JP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1980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95109-6AB3-7902-3029-84DF278F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概要およびスケジュール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BAE5BBC-5963-E971-2CB7-1E4BCA1EA67C}"/>
              </a:ext>
            </a:extLst>
          </p:cNvPr>
          <p:cNvSpPr txBox="1"/>
          <p:nvPr/>
        </p:nvSpPr>
        <p:spPr>
          <a:xfrm>
            <a:off x="271784" y="724747"/>
            <a:ext cx="8600431" cy="457971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■概要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・河川流域・湖などの水系シミュレーションの入出力データの管理，結果可視化と共有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　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・時系列でのシミュレーションとして，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　河川流量や水位，水中の栄養塩（窒素・リン）濃度と排出量　を計算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　この機能は既存ＯＳＳ（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SWAT+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）を使用。本開発ではそのプレ・ポスト処理を支援する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　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Web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ベースシステムを構築する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■規模感，スケジュール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・上期（～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22/10/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末）　　仕様検討，要素設計，検証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・下期（～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22/12/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末）　実装　動作テスト　改良点洗い出し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　　　　（～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23/3/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末）　　解析実施・機能評価・顧客デモ等活用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Ph1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仕様検討，要素設計，検証，実装，動作テスト，改良点洗い出し（～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22/12/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末）　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     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→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UI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メイン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Ph2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解析実施・機能評価・顧客デモ等活用（～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23/3/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末）　　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     →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UI+SWAT</a:t>
            </a:r>
          </a:p>
          <a:p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4523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3BA6C9-9582-F317-BF46-81CD0422B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92" y="134612"/>
            <a:ext cx="7486488" cy="369332"/>
          </a:xfrm>
        </p:spPr>
        <p:txBody>
          <a:bodyPr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流域スケールモデルの概略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D082E4C-820F-15EC-0E31-0646D8488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1" t="9797" r="4823" b="2617"/>
          <a:stretch/>
        </p:blipFill>
        <p:spPr>
          <a:xfrm>
            <a:off x="4436266" y="2324608"/>
            <a:ext cx="4418252" cy="266641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70C6980-EB67-7FA7-7C14-F68EF7171E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20" t="37057" r="30851" b="42025"/>
          <a:stretch/>
        </p:blipFill>
        <p:spPr>
          <a:xfrm>
            <a:off x="4436267" y="719391"/>
            <a:ext cx="4418253" cy="157184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603A0E-270B-F30C-73A8-51BC510C71AF}"/>
              </a:ext>
            </a:extLst>
          </p:cNvPr>
          <p:cNvSpPr txBox="1"/>
          <p:nvPr/>
        </p:nvSpPr>
        <p:spPr>
          <a:xfrm>
            <a:off x="0" y="826809"/>
            <a:ext cx="4572000" cy="416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■想定ワークフロー　パタン１：現状解析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・対象地域を決定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・地理的データ収集：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ja-JP" sz="1400" dirty="0">
                <a:solidFill>
                  <a:schemeClr val="tx1"/>
                </a:solidFill>
                <a:latin typeface="+mn-ea"/>
                <a:ea typeface="+mn-ea"/>
              </a:rPr>
              <a:t>   </a:t>
            </a:r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標高，土壌，土地利用（農地・市街地 </a:t>
            </a:r>
            <a:r>
              <a:rPr lang="en-US" altLang="ja-JP" sz="1400" dirty="0" err="1">
                <a:solidFill>
                  <a:schemeClr val="tx1"/>
                </a:solidFill>
                <a:latin typeface="+mn-ea"/>
                <a:ea typeface="+mn-ea"/>
              </a:rPr>
              <a:t>etc</a:t>
            </a:r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）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・気象・水質・営農情報収集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・解析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　・河川流量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　・栄養塩放出・蓄積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　・生態系：植物プランクトン，動物プランクトン，魚，ヘドロ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　　　　　　　程度の粗いカテゴリでの個体数・物質循環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　既存ソルバとして，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ja-JP" sz="1400" dirty="0">
                <a:solidFill>
                  <a:schemeClr val="tx1"/>
                </a:solidFill>
                <a:latin typeface="+mn-ea"/>
                <a:ea typeface="+mn-ea"/>
              </a:rPr>
              <a:t>   SWAT(Soil and Water Assessment Tool)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+mn-ea"/>
                <a:ea typeface="+mn-ea"/>
              </a:rPr>
              <a:t>   DELFT-3D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+mn-ea"/>
                <a:ea typeface="+mn-ea"/>
              </a:rPr>
              <a:t>   HYPE(Hydrological Predictions for the Environment)</a:t>
            </a:r>
          </a:p>
          <a:p>
            <a:r>
              <a:rPr lang="en-US" altLang="ja-JP" sz="1400" dirty="0">
                <a:solidFill>
                  <a:schemeClr val="tx1"/>
                </a:solidFill>
                <a:latin typeface="+mn-ea"/>
                <a:ea typeface="+mn-ea"/>
              </a:rPr>
              <a:t>  </a:t>
            </a:r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日本国内だと国立環境研，電力中研が独自のソルバー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　を保有するがクローズドソース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・既存観測点の計測値とのデータ同化，精度確認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・可視化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en-US" altLang="ja-JP" sz="1400" dirty="0">
                <a:solidFill>
                  <a:schemeClr val="tx1"/>
                </a:solidFill>
                <a:latin typeface="+mn-ea"/>
                <a:ea typeface="+mn-ea"/>
              </a:rPr>
              <a:t>GIS(</a:t>
            </a:r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地理情報システム</a:t>
            </a:r>
            <a:r>
              <a:rPr lang="en-US" altLang="ja-JP" sz="14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的なアプリ上で流域ごとの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　変化，窒素源などをマッピング，対策決定に活用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9E1627A-C0B7-329E-439E-9A6F34F8C363}"/>
              </a:ext>
            </a:extLst>
          </p:cNvPr>
          <p:cNvSpPr txBox="1"/>
          <p:nvPr/>
        </p:nvSpPr>
        <p:spPr>
          <a:xfrm>
            <a:off x="4436266" y="2571750"/>
            <a:ext cx="4707734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dirty="0">
                <a:solidFill>
                  <a:schemeClr val="tx1"/>
                </a:solidFill>
              </a:rPr>
              <a:t>eutrophication.eu : </a:t>
            </a:r>
            <a:r>
              <a:rPr kumimoji="1" lang="ja-JP" altLang="en-US" sz="1600" dirty="0">
                <a:solidFill>
                  <a:schemeClr val="tx1"/>
                </a:solidFill>
              </a:rPr>
              <a:t>河川富栄養化の情報公開サイト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r>
              <a:rPr kumimoji="1" lang="en-US" altLang="ja-JP" sz="1600" dirty="0">
                <a:solidFill>
                  <a:schemeClr val="tx1"/>
                </a:solidFill>
              </a:rPr>
              <a:t>SMHI(</a:t>
            </a:r>
            <a:r>
              <a:rPr lang="ja-JP" altLang="en-US" sz="1600" dirty="0">
                <a:solidFill>
                  <a:schemeClr val="tx1"/>
                </a:solidFill>
              </a:rPr>
              <a:t>スウェーデン気象水文研究所</a:t>
            </a:r>
            <a:r>
              <a:rPr kumimoji="1" lang="en-US" altLang="ja-JP" sz="1600" dirty="0">
                <a:solidFill>
                  <a:schemeClr val="tx1"/>
                </a:solidFill>
              </a:rPr>
              <a:t>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1756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BB9345-3E17-A61F-5380-0B5140412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流域スケールモデルの概略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2058EC5-CB72-BFE2-8584-3B1521553233}"/>
              </a:ext>
            </a:extLst>
          </p:cNvPr>
          <p:cNvSpPr txBox="1"/>
          <p:nvPr/>
        </p:nvSpPr>
        <p:spPr>
          <a:xfrm>
            <a:off x="0" y="826809"/>
            <a:ext cx="4572000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■想定ワークフロー　パタン</a:t>
            </a:r>
            <a:r>
              <a:rPr lang="en-US" altLang="ja-JP" sz="14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：対策シナリオ分析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・パタン１で構築・設定した水域モデルをもとに，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・感度解析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・施策評価分析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・コスト</a:t>
            </a:r>
            <a:r>
              <a:rPr lang="en-US" altLang="ja-JP" sz="1400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効果比較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243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06CF64C1-5F32-0322-B8B3-411A567AF5D6}"/>
              </a:ext>
            </a:extLst>
          </p:cNvPr>
          <p:cNvCxnSpPr>
            <a:cxnSpLocks/>
            <a:stCxn id="109" idx="1"/>
            <a:endCxn id="11" idx="3"/>
          </p:cNvCxnSpPr>
          <p:nvPr/>
        </p:nvCxnSpPr>
        <p:spPr bwMode="auto">
          <a:xfrm rot="16200000" flipV="1">
            <a:off x="2316078" y="3306695"/>
            <a:ext cx="1013869" cy="957027"/>
          </a:xfrm>
          <a:prstGeom prst="bentConnector3">
            <a:avLst>
              <a:gd name="adj1" fmla="val 2474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コネクタ: カギ線 74">
            <a:extLst>
              <a:ext uri="{FF2B5EF4-FFF2-40B4-BE49-F238E27FC236}">
                <a16:creationId xmlns:a16="http://schemas.microsoft.com/office/drawing/2014/main" id="{09D0011E-8A11-9F1A-A7B3-88BF795131A6}"/>
              </a:ext>
            </a:extLst>
          </p:cNvPr>
          <p:cNvCxnSpPr>
            <a:cxnSpLocks/>
            <a:stCxn id="11" idx="4"/>
            <a:endCxn id="22" idx="3"/>
          </p:cNvCxnSpPr>
          <p:nvPr/>
        </p:nvCxnSpPr>
        <p:spPr bwMode="auto">
          <a:xfrm>
            <a:off x="2548058" y="3141889"/>
            <a:ext cx="991269" cy="136385"/>
          </a:xfrm>
          <a:prstGeom prst="bentConnector4">
            <a:avLst>
              <a:gd name="adj1" fmla="val 32967"/>
              <a:gd name="adj2" fmla="val 41064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コネクタ: カギ線 64">
            <a:extLst>
              <a:ext uri="{FF2B5EF4-FFF2-40B4-BE49-F238E27FC236}">
                <a16:creationId xmlns:a16="http://schemas.microsoft.com/office/drawing/2014/main" id="{F50E2BB1-E9D4-555F-5B5B-EC95F05E0A2F}"/>
              </a:ext>
            </a:extLst>
          </p:cNvPr>
          <p:cNvCxnSpPr>
            <a:stCxn id="7" idx="1"/>
            <a:endCxn id="11" idx="3"/>
          </p:cNvCxnSpPr>
          <p:nvPr/>
        </p:nvCxnSpPr>
        <p:spPr bwMode="auto">
          <a:xfrm rot="5400000" flipH="1" flipV="1">
            <a:off x="1336092" y="3283737"/>
            <a:ext cx="1013869" cy="1002944"/>
          </a:xfrm>
          <a:prstGeom prst="bentConnector3">
            <a:avLst>
              <a:gd name="adj1" fmla="val 2414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9195E19-4DF5-0B38-EC2D-AAAB879D6500}"/>
              </a:ext>
            </a:extLst>
          </p:cNvPr>
          <p:cNvSpPr/>
          <p:nvPr/>
        </p:nvSpPr>
        <p:spPr bwMode="auto">
          <a:xfrm>
            <a:off x="479132" y="1908661"/>
            <a:ext cx="783413" cy="4801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FBF467E-E8E5-CE30-A87E-836C194E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想定データフロー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6FD0C3-E287-BA1F-506D-06BA6C1137C8}"/>
              </a:ext>
            </a:extLst>
          </p:cNvPr>
          <p:cNvSpPr txBox="1"/>
          <p:nvPr/>
        </p:nvSpPr>
        <p:spPr>
          <a:xfrm>
            <a:off x="0" y="786724"/>
            <a:ext cx="88357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ユーザー</a:t>
            </a:r>
            <a:endParaRPr kumimoji="1" lang="ja-JP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2A51CC3-98F6-C67E-F515-5D4A34ED7288}"/>
              </a:ext>
            </a:extLst>
          </p:cNvPr>
          <p:cNvSpPr txBox="1"/>
          <p:nvPr/>
        </p:nvSpPr>
        <p:spPr>
          <a:xfrm>
            <a:off x="0" y="2011920"/>
            <a:ext cx="33214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solidFill>
                  <a:schemeClr val="tx1"/>
                </a:solidFill>
                <a:latin typeface="+mn-ea"/>
                <a:ea typeface="+mn-ea"/>
              </a:rPr>
              <a:t>UI</a:t>
            </a:r>
            <a:endParaRPr kumimoji="1" lang="ja-JP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83A1DBB-8F3C-CB32-7746-A088D668D455}"/>
              </a:ext>
            </a:extLst>
          </p:cNvPr>
          <p:cNvSpPr txBox="1"/>
          <p:nvPr/>
        </p:nvSpPr>
        <p:spPr>
          <a:xfrm>
            <a:off x="0" y="3006607"/>
            <a:ext cx="85953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システム</a:t>
            </a:r>
            <a:endParaRPr kumimoji="1" lang="ja-JP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F9563F-D77F-72AC-3F42-8A3A21336579}"/>
              </a:ext>
            </a:extLst>
          </p:cNvPr>
          <p:cNvSpPr txBox="1"/>
          <p:nvPr/>
        </p:nvSpPr>
        <p:spPr>
          <a:xfrm>
            <a:off x="0" y="4321823"/>
            <a:ext cx="85953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外部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サービス</a:t>
            </a:r>
            <a:endParaRPr kumimoji="1" lang="ja-JP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フローチャート: 磁気ディスク 6">
            <a:extLst>
              <a:ext uri="{FF2B5EF4-FFF2-40B4-BE49-F238E27FC236}">
                <a16:creationId xmlns:a16="http://schemas.microsoft.com/office/drawing/2014/main" id="{4ECEBFFD-BB97-3FDF-E774-0BD519D89AA7}"/>
              </a:ext>
            </a:extLst>
          </p:cNvPr>
          <p:cNvSpPr/>
          <p:nvPr/>
        </p:nvSpPr>
        <p:spPr bwMode="auto">
          <a:xfrm>
            <a:off x="1137993" y="4292143"/>
            <a:ext cx="407121" cy="272771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9" name="フローチャート: 磁気ディスク 8">
            <a:extLst>
              <a:ext uri="{FF2B5EF4-FFF2-40B4-BE49-F238E27FC236}">
                <a16:creationId xmlns:a16="http://schemas.microsoft.com/office/drawing/2014/main" id="{8D1D08F4-BD19-94D2-B5B3-05F8862241C4}"/>
              </a:ext>
            </a:extLst>
          </p:cNvPr>
          <p:cNvSpPr/>
          <p:nvPr/>
        </p:nvSpPr>
        <p:spPr bwMode="auto">
          <a:xfrm>
            <a:off x="1821813" y="4292143"/>
            <a:ext cx="407121" cy="272771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10" name="フローチャート: 磁気ディスク 9">
            <a:extLst>
              <a:ext uri="{FF2B5EF4-FFF2-40B4-BE49-F238E27FC236}">
                <a16:creationId xmlns:a16="http://schemas.microsoft.com/office/drawing/2014/main" id="{82F1F08D-2B77-5DF4-80B9-E7C936896DF1}"/>
              </a:ext>
            </a:extLst>
          </p:cNvPr>
          <p:cNvSpPr/>
          <p:nvPr/>
        </p:nvSpPr>
        <p:spPr bwMode="auto">
          <a:xfrm>
            <a:off x="2464396" y="4292143"/>
            <a:ext cx="407121" cy="272771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11" name="フローチャート: 磁気ディスク 10">
            <a:extLst>
              <a:ext uri="{FF2B5EF4-FFF2-40B4-BE49-F238E27FC236}">
                <a16:creationId xmlns:a16="http://schemas.microsoft.com/office/drawing/2014/main" id="{4168E0F9-0C9B-4985-99BE-D26A2FD380F0}"/>
              </a:ext>
            </a:extLst>
          </p:cNvPr>
          <p:cNvSpPr/>
          <p:nvPr/>
        </p:nvSpPr>
        <p:spPr bwMode="auto">
          <a:xfrm>
            <a:off x="2140937" y="3005503"/>
            <a:ext cx="407121" cy="272771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E6DF9FC-EF69-4145-AA41-256E0443A1B2}"/>
              </a:ext>
            </a:extLst>
          </p:cNvPr>
          <p:cNvSpPr txBox="1"/>
          <p:nvPr/>
        </p:nvSpPr>
        <p:spPr>
          <a:xfrm>
            <a:off x="1560468" y="2695043"/>
            <a:ext cx="156805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ディスクキャッシュ</a:t>
            </a:r>
            <a:endParaRPr kumimoji="1"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28D132C-1863-67F7-D759-3A6BD30740CF}"/>
              </a:ext>
            </a:extLst>
          </p:cNvPr>
          <p:cNvSpPr txBox="1"/>
          <p:nvPr/>
        </p:nvSpPr>
        <p:spPr>
          <a:xfrm>
            <a:off x="672439" y="4564914"/>
            <a:ext cx="108234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国土地理院</a:t>
            </a:r>
            <a:endParaRPr kumimoji="1"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数値地図</a:t>
            </a:r>
            <a:endParaRPr kumimoji="1" lang="ja-JP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9F5E1D4-994A-CF2E-C34C-FEA01C2F3BE9}"/>
              </a:ext>
            </a:extLst>
          </p:cNvPr>
          <p:cNvSpPr txBox="1"/>
          <p:nvPr/>
        </p:nvSpPr>
        <p:spPr>
          <a:xfrm>
            <a:off x="1620734" y="4558863"/>
            <a:ext cx="108234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国土地理院</a:t>
            </a:r>
            <a:endParaRPr kumimoji="1"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en-US" altLang="ja-JP" sz="1400" dirty="0">
                <a:solidFill>
                  <a:schemeClr val="tx1"/>
                </a:solidFill>
                <a:latin typeface="+mn-ea"/>
                <a:ea typeface="+mn-ea"/>
              </a:rPr>
              <a:t>DEM</a:t>
            </a:r>
            <a:endParaRPr kumimoji="1" lang="ja-JP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C40CBEA-DFFC-C06C-7C6B-639F9D1F187E}"/>
              </a:ext>
            </a:extLst>
          </p:cNvPr>
          <p:cNvSpPr txBox="1"/>
          <p:nvPr/>
        </p:nvSpPr>
        <p:spPr>
          <a:xfrm>
            <a:off x="2611206" y="4586345"/>
            <a:ext cx="145584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気象情報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en-US" altLang="ja-JP" sz="1400" dirty="0">
                <a:solidFill>
                  <a:schemeClr val="tx1"/>
                </a:solidFill>
                <a:latin typeface="+mn-ea"/>
                <a:ea typeface="+mn-ea"/>
              </a:rPr>
              <a:t>EC</a:t>
            </a:r>
            <a:r>
              <a:rPr lang="en-US" altLang="ja-JP" sz="1400" dirty="0">
                <a:solidFill>
                  <a:schemeClr val="tx1"/>
                </a:solidFill>
                <a:latin typeface="+mn-ea"/>
                <a:ea typeface="+mn-ea"/>
              </a:rPr>
              <a:t>WMF-ERA5</a:t>
            </a:r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等</a:t>
            </a:r>
            <a:endParaRPr kumimoji="1" lang="ja-JP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E33922C-E5DE-F737-78EA-EA1F98ABD287}"/>
              </a:ext>
            </a:extLst>
          </p:cNvPr>
          <p:cNvSpPr/>
          <p:nvPr/>
        </p:nvSpPr>
        <p:spPr bwMode="auto">
          <a:xfrm>
            <a:off x="1405484" y="1921164"/>
            <a:ext cx="1272540" cy="4801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A486E81-4CA1-FFF8-DB5F-9B6D37660C59}"/>
              </a:ext>
            </a:extLst>
          </p:cNvPr>
          <p:cNvSpPr txBox="1"/>
          <p:nvPr/>
        </p:nvSpPr>
        <p:spPr>
          <a:xfrm>
            <a:off x="1422883" y="1921164"/>
            <a:ext cx="126188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対象地域指定</a:t>
            </a:r>
            <a:endParaRPr kumimoji="1"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en-US" altLang="ja-JP" sz="1400" dirty="0">
                <a:solidFill>
                  <a:schemeClr val="tx1"/>
                </a:solidFill>
                <a:latin typeface="+mn-ea"/>
                <a:ea typeface="+mn-ea"/>
              </a:rPr>
              <a:t>UI</a:t>
            </a:r>
            <a:endParaRPr kumimoji="1" lang="ja-JP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6C2D277-9D4F-73DE-4390-4FC6B2BD1A2A}"/>
              </a:ext>
            </a:extLst>
          </p:cNvPr>
          <p:cNvSpPr/>
          <p:nvPr/>
        </p:nvSpPr>
        <p:spPr bwMode="auto">
          <a:xfrm>
            <a:off x="2736994" y="3435561"/>
            <a:ext cx="1272540" cy="4801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169F5A7-5BB6-F39F-CFED-5A19B7C57836}"/>
              </a:ext>
            </a:extLst>
          </p:cNvPr>
          <p:cNvSpPr txBox="1"/>
          <p:nvPr/>
        </p:nvSpPr>
        <p:spPr>
          <a:xfrm>
            <a:off x="2812317" y="3435561"/>
            <a:ext cx="103265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データ書式</a:t>
            </a:r>
            <a:endParaRPr kumimoji="1"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変換</a:t>
            </a:r>
            <a:endParaRPr kumimoji="1" lang="ja-JP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2" name="フローチャート: 磁気ディスク 21">
            <a:extLst>
              <a:ext uri="{FF2B5EF4-FFF2-40B4-BE49-F238E27FC236}">
                <a16:creationId xmlns:a16="http://schemas.microsoft.com/office/drawing/2014/main" id="{C95696A2-CBD0-051B-2F1A-8171B1C03A69}"/>
              </a:ext>
            </a:extLst>
          </p:cNvPr>
          <p:cNvSpPr/>
          <p:nvPr/>
        </p:nvSpPr>
        <p:spPr bwMode="auto">
          <a:xfrm>
            <a:off x="3335766" y="3005503"/>
            <a:ext cx="407121" cy="272771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EE65904-8269-0771-ACBD-F2E4A5AD3C88}"/>
              </a:ext>
            </a:extLst>
          </p:cNvPr>
          <p:cNvSpPr txBox="1"/>
          <p:nvPr/>
        </p:nvSpPr>
        <p:spPr>
          <a:xfrm>
            <a:off x="3140897" y="2679380"/>
            <a:ext cx="91403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モデル</a:t>
            </a:r>
            <a:r>
              <a:rPr lang="en-US" altLang="ja-JP" sz="1400" dirty="0">
                <a:solidFill>
                  <a:schemeClr val="tx1"/>
                </a:solidFill>
                <a:latin typeface="+mn-ea"/>
                <a:ea typeface="+mn-ea"/>
              </a:rPr>
              <a:t>DB</a:t>
            </a:r>
            <a:endParaRPr kumimoji="1"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FCAE32D-6057-D468-7ADE-E99C03E0EBF9}"/>
              </a:ext>
            </a:extLst>
          </p:cNvPr>
          <p:cNvSpPr/>
          <p:nvPr/>
        </p:nvSpPr>
        <p:spPr bwMode="auto">
          <a:xfrm>
            <a:off x="4837967" y="3431065"/>
            <a:ext cx="924575" cy="4801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C25D9F1-D1F0-F8D7-6D2B-7EC6276FFD4F}"/>
              </a:ext>
            </a:extLst>
          </p:cNvPr>
          <p:cNvSpPr txBox="1"/>
          <p:nvPr/>
        </p:nvSpPr>
        <p:spPr>
          <a:xfrm>
            <a:off x="4836137" y="3431065"/>
            <a:ext cx="90281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ソルバ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実行制御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15B39E4-39F5-88B4-F9E1-1A2479E5E3DF}"/>
              </a:ext>
            </a:extLst>
          </p:cNvPr>
          <p:cNvSpPr/>
          <p:nvPr/>
        </p:nvSpPr>
        <p:spPr bwMode="auto">
          <a:xfrm>
            <a:off x="3146844" y="2135385"/>
            <a:ext cx="1272540" cy="4801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8A01FE7-FE17-0107-335E-2426A1F198CD}"/>
              </a:ext>
            </a:extLst>
          </p:cNvPr>
          <p:cNvSpPr txBox="1"/>
          <p:nvPr/>
        </p:nvSpPr>
        <p:spPr>
          <a:xfrm>
            <a:off x="3164243" y="2135385"/>
            <a:ext cx="90281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解析条件</a:t>
            </a:r>
            <a:endParaRPr kumimoji="1"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設定</a:t>
            </a:r>
            <a:r>
              <a:rPr kumimoji="1" lang="en-US" altLang="ja-JP" sz="1400" dirty="0">
                <a:solidFill>
                  <a:schemeClr val="tx1"/>
                </a:solidFill>
                <a:latin typeface="+mn-ea"/>
                <a:ea typeface="+mn-ea"/>
              </a:rPr>
              <a:t>UI</a:t>
            </a:r>
            <a:endParaRPr kumimoji="1" lang="ja-JP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B182B36-831B-384A-A29A-A8B6888F6973}"/>
              </a:ext>
            </a:extLst>
          </p:cNvPr>
          <p:cNvSpPr/>
          <p:nvPr/>
        </p:nvSpPr>
        <p:spPr bwMode="auto">
          <a:xfrm>
            <a:off x="4751651" y="1921164"/>
            <a:ext cx="1272540" cy="4801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36E578D-FC99-6DC1-339F-455D16BE1016}"/>
              </a:ext>
            </a:extLst>
          </p:cNvPr>
          <p:cNvSpPr txBox="1"/>
          <p:nvPr/>
        </p:nvSpPr>
        <p:spPr>
          <a:xfrm>
            <a:off x="4742206" y="1921164"/>
            <a:ext cx="134688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ソルバ実行</a:t>
            </a:r>
            <a:endParaRPr kumimoji="1"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状況モニター</a:t>
            </a:r>
            <a:r>
              <a:rPr lang="en-US" altLang="ja-JP" sz="1400" dirty="0">
                <a:solidFill>
                  <a:schemeClr val="tx1"/>
                </a:solidFill>
                <a:latin typeface="+mn-ea"/>
                <a:ea typeface="+mn-ea"/>
              </a:rPr>
              <a:t>UI</a:t>
            </a:r>
            <a:endParaRPr kumimoji="1"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16BE351-C3B0-8AB1-2E59-FBB4A365B86F}"/>
              </a:ext>
            </a:extLst>
          </p:cNvPr>
          <p:cNvSpPr/>
          <p:nvPr/>
        </p:nvSpPr>
        <p:spPr bwMode="auto">
          <a:xfrm>
            <a:off x="7457922" y="1921164"/>
            <a:ext cx="1272540" cy="4801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2E80545-0F0C-18AD-4C68-D018956AF91E}"/>
              </a:ext>
            </a:extLst>
          </p:cNvPr>
          <p:cNvSpPr txBox="1"/>
          <p:nvPr/>
        </p:nvSpPr>
        <p:spPr>
          <a:xfrm>
            <a:off x="7475321" y="1921164"/>
            <a:ext cx="129073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結果表示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ダッシュボード</a:t>
            </a:r>
            <a:endParaRPr kumimoji="1"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94358B16-A9E3-B4CD-DEF2-D2C8A43753E8}"/>
              </a:ext>
            </a:extLst>
          </p:cNvPr>
          <p:cNvSpPr/>
          <p:nvPr/>
        </p:nvSpPr>
        <p:spPr bwMode="auto">
          <a:xfrm>
            <a:off x="6167184" y="1921164"/>
            <a:ext cx="1099747" cy="4801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56CFC95-4081-4825-7556-3A28384C4EA6}"/>
              </a:ext>
            </a:extLst>
          </p:cNvPr>
          <p:cNvSpPr txBox="1"/>
          <p:nvPr/>
        </p:nvSpPr>
        <p:spPr>
          <a:xfrm>
            <a:off x="6184583" y="1921164"/>
            <a:ext cx="108234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可視化条件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指示</a:t>
            </a:r>
            <a:r>
              <a:rPr kumimoji="1" lang="en-US" altLang="ja-JP" sz="1400" dirty="0">
                <a:solidFill>
                  <a:schemeClr val="tx1"/>
                </a:solidFill>
                <a:latin typeface="+mn-ea"/>
                <a:ea typeface="+mn-ea"/>
              </a:rPr>
              <a:t>UI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2454471-09B7-4376-84C7-851B203E700C}"/>
              </a:ext>
            </a:extLst>
          </p:cNvPr>
          <p:cNvSpPr/>
          <p:nvPr/>
        </p:nvSpPr>
        <p:spPr bwMode="auto">
          <a:xfrm>
            <a:off x="2845105" y="1649203"/>
            <a:ext cx="1272540" cy="4801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49BC086-CE4A-401E-E4B0-3895A96C118E}"/>
              </a:ext>
            </a:extLst>
          </p:cNvPr>
          <p:cNvSpPr txBox="1"/>
          <p:nvPr/>
        </p:nvSpPr>
        <p:spPr>
          <a:xfrm>
            <a:off x="2862504" y="1649203"/>
            <a:ext cx="1186543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モデルデータ</a:t>
            </a:r>
            <a:endParaRPr kumimoji="1"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管理</a:t>
            </a:r>
            <a:r>
              <a:rPr kumimoji="1" lang="en-US" altLang="ja-JP" sz="1400" dirty="0">
                <a:solidFill>
                  <a:schemeClr val="tx1"/>
                </a:solidFill>
                <a:latin typeface="+mn-ea"/>
                <a:ea typeface="+mn-ea"/>
              </a:rPr>
              <a:t>UI</a:t>
            </a:r>
            <a:endParaRPr kumimoji="1" lang="ja-JP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F72B4F5-8155-416D-C45D-AF092F42598A}"/>
              </a:ext>
            </a:extLst>
          </p:cNvPr>
          <p:cNvSpPr txBox="1"/>
          <p:nvPr/>
        </p:nvSpPr>
        <p:spPr>
          <a:xfrm>
            <a:off x="438368" y="1921164"/>
            <a:ext cx="88357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ユーザー</a:t>
            </a:r>
            <a:endParaRPr kumimoji="1"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管理</a:t>
            </a:r>
            <a:r>
              <a:rPr kumimoji="1" lang="en-US" altLang="ja-JP" sz="1400" dirty="0">
                <a:solidFill>
                  <a:schemeClr val="tx1"/>
                </a:solidFill>
                <a:latin typeface="+mn-ea"/>
                <a:ea typeface="+mn-ea"/>
              </a:rPr>
              <a:t>UI</a:t>
            </a:r>
            <a:endParaRPr kumimoji="1" lang="ja-JP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F0FEAAE-3A67-69A8-8AFE-6DAC674FE836}"/>
              </a:ext>
            </a:extLst>
          </p:cNvPr>
          <p:cNvSpPr txBox="1"/>
          <p:nvPr/>
        </p:nvSpPr>
        <p:spPr>
          <a:xfrm>
            <a:off x="403014" y="1067978"/>
            <a:ext cx="72327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管理者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32B90CA-3F64-3515-9EB1-FEABBDC3F730}"/>
              </a:ext>
            </a:extLst>
          </p:cNvPr>
          <p:cNvSpPr txBox="1"/>
          <p:nvPr/>
        </p:nvSpPr>
        <p:spPr>
          <a:xfrm>
            <a:off x="1386817" y="1067978"/>
            <a:ext cx="124264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解析ユーザー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D9CDE56B-495B-FC17-D5F2-176472A3E850}"/>
              </a:ext>
            </a:extLst>
          </p:cNvPr>
          <p:cNvSpPr txBox="1"/>
          <p:nvPr/>
        </p:nvSpPr>
        <p:spPr>
          <a:xfrm>
            <a:off x="2994324" y="1067978"/>
            <a:ext cx="124264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解析ユーザー</a:t>
            </a: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1F505CF-C51A-8B04-A59F-3BD48F35B946}"/>
              </a:ext>
            </a:extLst>
          </p:cNvPr>
          <p:cNvSpPr txBox="1"/>
          <p:nvPr/>
        </p:nvSpPr>
        <p:spPr>
          <a:xfrm>
            <a:off x="4601831" y="1067978"/>
            <a:ext cx="124264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解析ユーザー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9D893D3F-87B3-0545-F9B6-E65000B7D68B}"/>
              </a:ext>
            </a:extLst>
          </p:cNvPr>
          <p:cNvSpPr txBox="1"/>
          <p:nvPr/>
        </p:nvSpPr>
        <p:spPr>
          <a:xfrm>
            <a:off x="4593986" y="1328986"/>
            <a:ext cx="72327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管理者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B57B67A-41A7-E222-FD42-6F46E9D7553D}"/>
              </a:ext>
            </a:extLst>
          </p:cNvPr>
          <p:cNvSpPr txBox="1"/>
          <p:nvPr/>
        </p:nvSpPr>
        <p:spPr>
          <a:xfrm>
            <a:off x="6104433" y="1067978"/>
            <a:ext cx="124264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解析ユーザー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8725C49-BC74-616E-4643-652C9EE269ED}"/>
              </a:ext>
            </a:extLst>
          </p:cNvPr>
          <p:cNvSpPr txBox="1"/>
          <p:nvPr/>
        </p:nvSpPr>
        <p:spPr>
          <a:xfrm>
            <a:off x="6104433" y="1328986"/>
            <a:ext cx="124264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閲覧ユーザー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358A24B6-D716-16AE-B8C5-64A98F41330A}"/>
              </a:ext>
            </a:extLst>
          </p:cNvPr>
          <p:cNvSpPr txBox="1"/>
          <p:nvPr/>
        </p:nvSpPr>
        <p:spPr>
          <a:xfrm>
            <a:off x="7457922" y="1067978"/>
            <a:ext cx="124264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解析ユーザー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1025309-E246-FA8B-5005-9BB5A74C7C00}"/>
              </a:ext>
            </a:extLst>
          </p:cNvPr>
          <p:cNvSpPr txBox="1"/>
          <p:nvPr/>
        </p:nvSpPr>
        <p:spPr>
          <a:xfrm>
            <a:off x="7457922" y="1328986"/>
            <a:ext cx="124264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閲覧ユーザー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4981D27-4C4A-3568-CC86-5BA5E4AF4AEF}"/>
              </a:ext>
            </a:extLst>
          </p:cNvPr>
          <p:cNvSpPr/>
          <p:nvPr/>
        </p:nvSpPr>
        <p:spPr bwMode="auto">
          <a:xfrm>
            <a:off x="3847748" y="3512588"/>
            <a:ext cx="1054870" cy="2862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91DC8544-8A81-69F5-E1C6-F5A3A8ECD924}"/>
              </a:ext>
            </a:extLst>
          </p:cNvPr>
          <p:cNvSpPr txBox="1"/>
          <p:nvPr/>
        </p:nvSpPr>
        <p:spPr>
          <a:xfrm>
            <a:off x="3845918" y="3512587"/>
            <a:ext cx="105670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モデル生成</a:t>
            </a:r>
            <a:endParaRPr kumimoji="1" lang="ja-JP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1" name="フローチャート: 磁気ディスク 50">
            <a:extLst>
              <a:ext uri="{FF2B5EF4-FFF2-40B4-BE49-F238E27FC236}">
                <a16:creationId xmlns:a16="http://schemas.microsoft.com/office/drawing/2014/main" id="{91ECED69-71D8-8001-AC03-F4C5B597C709}"/>
              </a:ext>
            </a:extLst>
          </p:cNvPr>
          <p:cNvSpPr/>
          <p:nvPr/>
        </p:nvSpPr>
        <p:spPr bwMode="auto">
          <a:xfrm>
            <a:off x="5820630" y="2970926"/>
            <a:ext cx="407121" cy="272771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BC05BADA-CBA3-6775-8E11-ED577FBF039A}"/>
              </a:ext>
            </a:extLst>
          </p:cNvPr>
          <p:cNvSpPr txBox="1"/>
          <p:nvPr/>
        </p:nvSpPr>
        <p:spPr>
          <a:xfrm>
            <a:off x="5432085" y="2628314"/>
            <a:ext cx="155042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計算結果ファイル</a:t>
            </a:r>
            <a:endParaRPr kumimoji="1"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3" name="フローチャート: 磁気ディスク 52">
            <a:extLst>
              <a:ext uri="{FF2B5EF4-FFF2-40B4-BE49-F238E27FC236}">
                <a16:creationId xmlns:a16="http://schemas.microsoft.com/office/drawing/2014/main" id="{551D3E39-C586-02E9-34DD-0C9CF4F51380}"/>
              </a:ext>
            </a:extLst>
          </p:cNvPr>
          <p:cNvSpPr/>
          <p:nvPr/>
        </p:nvSpPr>
        <p:spPr bwMode="auto">
          <a:xfrm>
            <a:off x="7063370" y="3005503"/>
            <a:ext cx="407121" cy="272771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7A40D7B-7AAB-FACA-96DB-C9E5BCB4731F}"/>
              </a:ext>
            </a:extLst>
          </p:cNvPr>
          <p:cNvSpPr txBox="1"/>
          <p:nvPr/>
        </p:nvSpPr>
        <p:spPr>
          <a:xfrm>
            <a:off x="6868501" y="2679380"/>
            <a:ext cx="111921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可視化用</a:t>
            </a:r>
            <a:r>
              <a:rPr lang="en-US" altLang="ja-JP" sz="1400" dirty="0">
                <a:solidFill>
                  <a:schemeClr val="tx1"/>
                </a:solidFill>
                <a:latin typeface="+mn-ea"/>
                <a:ea typeface="+mn-ea"/>
              </a:rPr>
              <a:t>DB</a:t>
            </a:r>
            <a:endParaRPr kumimoji="1"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717B4882-2897-FC1F-54EB-68D5EE0CC631}"/>
              </a:ext>
            </a:extLst>
          </p:cNvPr>
          <p:cNvSpPr/>
          <p:nvPr/>
        </p:nvSpPr>
        <p:spPr bwMode="auto">
          <a:xfrm>
            <a:off x="6169013" y="3431065"/>
            <a:ext cx="1681207" cy="4801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3ACFEE0-ADF7-7887-C786-54E1AF612F52}"/>
              </a:ext>
            </a:extLst>
          </p:cNvPr>
          <p:cNvSpPr txBox="1"/>
          <p:nvPr/>
        </p:nvSpPr>
        <p:spPr>
          <a:xfrm>
            <a:off x="6207429" y="3417640"/>
            <a:ext cx="221352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ポストプロセス</a:t>
            </a:r>
            <a:endParaRPr kumimoji="1"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（統計・簡略化など）</a:t>
            </a:r>
            <a:endParaRPr kumimoji="1" lang="ja-JP" altLang="en-US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4248A783-4AD5-240B-8A7B-5DFE30253506}"/>
              </a:ext>
            </a:extLst>
          </p:cNvPr>
          <p:cNvSpPr/>
          <p:nvPr/>
        </p:nvSpPr>
        <p:spPr bwMode="auto">
          <a:xfrm>
            <a:off x="486170" y="3435561"/>
            <a:ext cx="714899" cy="4801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5A1120D1-F358-C455-B998-A30328EB6C95}"/>
              </a:ext>
            </a:extLst>
          </p:cNvPr>
          <p:cNvSpPr txBox="1"/>
          <p:nvPr/>
        </p:nvSpPr>
        <p:spPr>
          <a:xfrm>
            <a:off x="580160" y="3435561"/>
            <a:ext cx="543739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権限</a:t>
            </a:r>
            <a:endParaRPr kumimoji="1"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管理</a:t>
            </a:r>
            <a:endParaRPr kumimoji="1"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4C1B007F-FDC0-63BD-9B10-BA990CE6B52E}"/>
              </a:ext>
            </a:extLst>
          </p:cNvPr>
          <p:cNvCxnSpPr>
            <a:cxnSpLocks/>
            <a:endCxn id="58" idx="0"/>
          </p:cNvCxnSpPr>
          <p:nvPr/>
        </p:nvCxnSpPr>
        <p:spPr bwMode="auto">
          <a:xfrm>
            <a:off x="852030" y="2401295"/>
            <a:ext cx="0" cy="103426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43F3F55E-A548-C6E4-0186-C31BBEF93D6C}"/>
              </a:ext>
            </a:extLst>
          </p:cNvPr>
          <p:cNvCxnSpPr>
            <a:cxnSpLocks/>
          </p:cNvCxnSpPr>
          <p:nvPr/>
        </p:nvCxnSpPr>
        <p:spPr bwMode="auto">
          <a:xfrm>
            <a:off x="1545114" y="2401295"/>
            <a:ext cx="0" cy="103426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コネクタ: カギ線 66">
            <a:extLst>
              <a:ext uri="{FF2B5EF4-FFF2-40B4-BE49-F238E27FC236}">
                <a16:creationId xmlns:a16="http://schemas.microsoft.com/office/drawing/2014/main" id="{8E2F5521-B836-D286-9810-D66F0DE4C7B3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1678003" y="3625647"/>
            <a:ext cx="1013869" cy="319124"/>
          </a:xfrm>
          <a:prstGeom prst="bentConnector3">
            <a:avLst>
              <a:gd name="adj1" fmla="val 2474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コネクタ: カギ線 70">
            <a:extLst>
              <a:ext uri="{FF2B5EF4-FFF2-40B4-BE49-F238E27FC236}">
                <a16:creationId xmlns:a16="http://schemas.microsoft.com/office/drawing/2014/main" id="{6F87D24F-4466-A85F-A31B-950F7B04767F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 bwMode="auto">
          <a:xfrm rot="16200000" flipV="1">
            <a:off x="1999294" y="3623479"/>
            <a:ext cx="1013869" cy="323459"/>
          </a:xfrm>
          <a:prstGeom prst="bentConnector3">
            <a:avLst>
              <a:gd name="adj1" fmla="val 2534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931D950D-D625-EE29-5EE3-4115670F203B}"/>
              </a:ext>
            </a:extLst>
          </p:cNvPr>
          <p:cNvSpPr/>
          <p:nvPr/>
        </p:nvSpPr>
        <p:spPr bwMode="auto">
          <a:xfrm>
            <a:off x="1386817" y="3435561"/>
            <a:ext cx="1134829" cy="4801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8404E3C-6397-5259-96E6-790E1ED5E1EB}"/>
              </a:ext>
            </a:extLst>
          </p:cNvPr>
          <p:cNvSpPr txBox="1"/>
          <p:nvPr/>
        </p:nvSpPr>
        <p:spPr>
          <a:xfrm>
            <a:off x="1366894" y="3435561"/>
            <a:ext cx="1138453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バッチ</a:t>
            </a:r>
            <a:endParaRPr kumimoji="1"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ダウンロード</a:t>
            </a: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43826663-0B29-1CD1-D67A-2BBB1B1BA593}"/>
              </a:ext>
            </a:extLst>
          </p:cNvPr>
          <p:cNvCxnSpPr>
            <a:cxnSpLocks/>
          </p:cNvCxnSpPr>
          <p:nvPr/>
        </p:nvCxnSpPr>
        <p:spPr bwMode="auto">
          <a:xfrm>
            <a:off x="3007818" y="2129334"/>
            <a:ext cx="0" cy="130622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666936F6-7328-F26D-6727-EC9B15952D79}"/>
              </a:ext>
            </a:extLst>
          </p:cNvPr>
          <p:cNvCxnSpPr>
            <a:cxnSpLocks/>
          </p:cNvCxnSpPr>
          <p:nvPr/>
        </p:nvCxnSpPr>
        <p:spPr bwMode="auto">
          <a:xfrm>
            <a:off x="4107943" y="2615516"/>
            <a:ext cx="0" cy="82004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コネクタ: カギ線 89">
            <a:extLst>
              <a:ext uri="{FF2B5EF4-FFF2-40B4-BE49-F238E27FC236}">
                <a16:creationId xmlns:a16="http://schemas.microsoft.com/office/drawing/2014/main" id="{9A779A39-23FD-1D37-8B78-7CD706C55815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4249106" y="2645823"/>
            <a:ext cx="786078" cy="784408"/>
          </a:xfrm>
          <a:prstGeom prst="bentConnector3">
            <a:avLst>
              <a:gd name="adj1" fmla="val 6744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F6A76C32-F40B-74AD-A051-483171E02BB8}"/>
              </a:ext>
            </a:extLst>
          </p:cNvPr>
          <p:cNvGrpSpPr/>
          <p:nvPr/>
        </p:nvGrpSpPr>
        <p:grpSpPr>
          <a:xfrm>
            <a:off x="4950870" y="3932405"/>
            <a:ext cx="1324086" cy="286233"/>
            <a:chOff x="5127883" y="3999831"/>
            <a:chExt cx="1324086" cy="286233"/>
          </a:xfrm>
        </p:grpSpPr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id="{26C9B383-6001-D00A-DDFD-18E563E23926}"/>
                </a:ext>
              </a:extLst>
            </p:cNvPr>
            <p:cNvSpPr/>
            <p:nvPr/>
          </p:nvSpPr>
          <p:spPr bwMode="auto">
            <a:xfrm>
              <a:off x="5129712" y="3999832"/>
              <a:ext cx="1199843" cy="2862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kumimoji="1" lang="ja-JP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F1711038-20BF-01E2-EB91-F14D1FD17F18}"/>
                </a:ext>
              </a:extLst>
            </p:cNvPr>
            <p:cNvSpPr txBox="1"/>
            <p:nvPr/>
          </p:nvSpPr>
          <p:spPr>
            <a:xfrm>
              <a:off x="5127883" y="3999831"/>
              <a:ext cx="1324086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solidFill>
                    <a:schemeClr val="tx1"/>
                  </a:solidFill>
                  <a:latin typeface="+mn-ea"/>
                  <a:ea typeface="+mn-ea"/>
                </a:rPr>
                <a:t>SWAT</a:t>
              </a:r>
              <a:r>
                <a:rPr kumimoji="1" lang="ja-JP" altLang="en-US" sz="1400" dirty="0">
                  <a:solidFill>
                    <a:schemeClr val="tx1"/>
                  </a:solidFill>
                  <a:latin typeface="+mn-ea"/>
                  <a:ea typeface="+mn-ea"/>
                </a:rPr>
                <a:t>ソルバ</a:t>
              </a:r>
            </a:p>
          </p:txBody>
        </p:sp>
      </p:grpSp>
      <p:cxnSp>
        <p:nvCxnSpPr>
          <p:cNvPr id="100" name="直線矢印コネクタ 99">
            <a:extLst>
              <a:ext uri="{FF2B5EF4-FFF2-40B4-BE49-F238E27FC236}">
                <a16:creationId xmlns:a16="http://schemas.microsoft.com/office/drawing/2014/main" id="{02FF0408-5C7F-A6E0-E6AC-52FDE348B411}"/>
              </a:ext>
            </a:extLst>
          </p:cNvPr>
          <p:cNvCxnSpPr>
            <a:cxnSpLocks/>
          </p:cNvCxnSpPr>
          <p:nvPr/>
        </p:nvCxnSpPr>
        <p:spPr bwMode="auto">
          <a:xfrm flipV="1">
            <a:off x="5912173" y="3292839"/>
            <a:ext cx="0" cy="63956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172FAE86-8FF5-5DA1-9EBF-28B1A802CAA5}"/>
              </a:ext>
            </a:extLst>
          </p:cNvPr>
          <p:cNvCxnSpPr>
            <a:cxnSpLocks/>
          </p:cNvCxnSpPr>
          <p:nvPr/>
        </p:nvCxnSpPr>
        <p:spPr bwMode="auto">
          <a:xfrm flipV="1">
            <a:off x="5123684" y="2401295"/>
            <a:ext cx="0" cy="102977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554F7BF6-6D9C-889B-D5B6-61FA9A4BDF34}"/>
              </a:ext>
            </a:extLst>
          </p:cNvPr>
          <p:cNvCxnSpPr>
            <a:cxnSpLocks/>
          </p:cNvCxnSpPr>
          <p:nvPr/>
        </p:nvCxnSpPr>
        <p:spPr bwMode="auto">
          <a:xfrm>
            <a:off x="5191334" y="2388792"/>
            <a:ext cx="0" cy="103426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9" name="フローチャート: 磁気ディスク 108">
            <a:extLst>
              <a:ext uri="{FF2B5EF4-FFF2-40B4-BE49-F238E27FC236}">
                <a16:creationId xmlns:a16="http://schemas.microsoft.com/office/drawing/2014/main" id="{D0BF7566-124C-5149-A624-0FBF3DC301A3}"/>
              </a:ext>
            </a:extLst>
          </p:cNvPr>
          <p:cNvSpPr/>
          <p:nvPr/>
        </p:nvSpPr>
        <p:spPr bwMode="auto">
          <a:xfrm>
            <a:off x="3097964" y="4292143"/>
            <a:ext cx="407121" cy="272771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41D13FFB-09CD-ED81-3BD2-38E02854CE01}"/>
              </a:ext>
            </a:extLst>
          </p:cNvPr>
          <p:cNvSpPr txBox="1"/>
          <p:nvPr/>
        </p:nvSpPr>
        <p:spPr>
          <a:xfrm>
            <a:off x="3493206" y="4209713"/>
            <a:ext cx="103265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水位・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400" dirty="0">
                <a:solidFill>
                  <a:schemeClr val="tx1"/>
                </a:solidFill>
                <a:latin typeface="+mn-ea"/>
                <a:ea typeface="+mn-ea"/>
              </a:rPr>
              <a:t>水質データ</a:t>
            </a:r>
            <a:endParaRPr lang="en-US" altLang="ja-JP" sz="1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1C63CFF-ADC9-AA5F-386F-57E8595DA766}"/>
              </a:ext>
            </a:extLst>
          </p:cNvPr>
          <p:cNvSpPr/>
          <p:nvPr/>
        </p:nvSpPr>
        <p:spPr bwMode="auto">
          <a:xfrm>
            <a:off x="6119772" y="965775"/>
            <a:ext cx="2672921" cy="156954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r>
              <a:rPr kumimoji="1" lang="ja-JP" altLang="en-US" sz="1800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AEB4C253-C674-4C7D-F496-D9AB6ECF75DB}"/>
              </a:ext>
            </a:extLst>
          </p:cNvPr>
          <p:cNvSpPr/>
          <p:nvPr/>
        </p:nvSpPr>
        <p:spPr bwMode="auto">
          <a:xfrm>
            <a:off x="351307" y="1525859"/>
            <a:ext cx="966653" cy="25496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r>
              <a:rPr kumimoji="1" lang="ja-JP" altLang="en-US" sz="18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423DF5BD-772B-2006-D094-3D5CFA3E83B2}"/>
              </a:ext>
            </a:extLst>
          </p:cNvPr>
          <p:cNvSpPr/>
          <p:nvPr/>
        </p:nvSpPr>
        <p:spPr bwMode="auto">
          <a:xfrm>
            <a:off x="1365372" y="1471662"/>
            <a:ext cx="4696554" cy="122338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r>
              <a:rPr kumimoji="1" lang="ja-JP" altLang="en-US" sz="18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95B57C33-4CDA-B444-558A-49610234ACDB}"/>
              </a:ext>
            </a:extLst>
          </p:cNvPr>
          <p:cNvSpPr/>
          <p:nvPr/>
        </p:nvSpPr>
        <p:spPr bwMode="auto">
          <a:xfrm>
            <a:off x="1352754" y="2995256"/>
            <a:ext cx="2722444" cy="126940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1800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24574E73-5F62-97E1-64CE-F892647A94FD}"/>
              </a:ext>
            </a:extLst>
          </p:cNvPr>
          <p:cNvSpPr/>
          <p:nvPr/>
        </p:nvSpPr>
        <p:spPr bwMode="auto">
          <a:xfrm>
            <a:off x="4722304" y="2938539"/>
            <a:ext cx="1111710" cy="10665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1800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4424B4EC-1D8D-0814-7746-C5B33481F781}"/>
              </a:ext>
            </a:extLst>
          </p:cNvPr>
          <p:cNvSpPr/>
          <p:nvPr/>
        </p:nvSpPr>
        <p:spPr bwMode="auto">
          <a:xfrm>
            <a:off x="6097548" y="3016678"/>
            <a:ext cx="2056395" cy="126940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kumimoji="1" lang="ja-JP" altLang="en-US" sz="1800" dirty="0">
                <a:solidFill>
                  <a:srgbClr val="FF00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4164330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B74E5D-C124-165F-2B62-64679A1D1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機能一覧①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28F197-718A-D464-0BEF-666C89315026}"/>
              </a:ext>
            </a:extLst>
          </p:cNvPr>
          <p:cNvSpPr txBox="1"/>
          <p:nvPr/>
        </p:nvSpPr>
        <p:spPr>
          <a:xfrm>
            <a:off x="243840" y="894080"/>
            <a:ext cx="8989962" cy="4330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■管理機能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kumimoji="1"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・ユーザー管理： ユーザー登録，削除，権限付与，パスワードリセット等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　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web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サービスのデモとして必要な最小限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■解析機能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・解析地域指定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　地図上から解析対象となる範囲を指定　データダウンロード範囲を決定する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・バッチダウンロード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　対象範囲情報に基づいて地図・気象データをダウンロードして格納・再利用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・データ書式変換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　様々な書式・座標系で記述されたデータを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SWAT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ソルバの要求に合わせて整理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　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DEM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データの場合：国土数値地図 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JPD2000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形式，緯度・経度表記　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WGS84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測地系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　→</a:t>
            </a:r>
            <a:r>
              <a:rPr lang="en-US" altLang="ja-JP" sz="1800" dirty="0" err="1">
                <a:solidFill>
                  <a:schemeClr val="tx1"/>
                </a:solidFill>
                <a:latin typeface="+mn-ea"/>
                <a:ea typeface="+mn-ea"/>
              </a:rPr>
              <a:t>GeoTIFF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形式，メルカトル図法，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XY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グリッド（メッシュ単位は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10m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～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1km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の複数パタン）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  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・モデル生成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　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SWAT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入力ファイル（事前設計したテンプレート）に指定条件を書き入れ，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　変換後地図データ等一式を纏めてテンポラリフォルダに格納後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　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SWAT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ソルバを実行キューに投入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　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7218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D46E15-7C7D-F711-3033-1DBF3FF13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機能一覧②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D25D448-C3C2-1841-2269-34381D3C43F8}"/>
              </a:ext>
            </a:extLst>
          </p:cNvPr>
          <p:cNvSpPr txBox="1"/>
          <p:nvPr/>
        </p:nvSpPr>
        <p:spPr>
          <a:xfrm>
            <a:off x="243840" y="894080"/>
            <a:ext cx="7499169" cy="3083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■解析機能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・ソルバ実行制御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　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CPU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リソースの空き状況を監視しながらキューに並んだ計算ジョブを投入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　解析ジョブの実行順・計算時間（経過時間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見込み終了時間など）　表示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　ジョブ停止，再開などをユーザー指示で実施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　（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PBS, TORQUE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等のジョブマネージャ使用か？）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・解析結果管理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・可視化条件指示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・結果表示ダッシュボード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　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8286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E3144E-9267-3541-AF8E-CF14B3AB6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機能一覧③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61ED018-2292-04E1-F06F-2DB00D81FB59}"/>
              </a:ext>
            </a:extLst>
          </p:cNvPr>
          <p:cNvSpPr txBox="1"/>
          <p:nvPr/>
        </p:nvSpPr>
        <p:spPr>
          <a:xfrm>
            <a:off x="243839" y="894079"/>
            <a:ext cx="8446348" cy="2779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n"/>
            </a:pP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画面機能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</a:pP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・窒素、リンの選択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</a:pP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・選択した地点の窒素・リンの合計値の表示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排出量に合わせたサイズの円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lang="ja-JP" altLang="en-US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</a:pP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・選択した地点の窒素・リンの排出源の円グラフ</a:t>
            </a:r>
          </a:p>
          <a:p>
            <a:pPr>
              <a:lnSpc>
                <a:spcPct val="100000"/>
              </a:lnSpc>
            </a:pP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・選択した地点の上流の地点の表示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排出量に合わせたサイズの円</a:t>
            </a:r>
            <a:r>
              <a:rPr lang="en-US" altLang="ja-JP" sz="180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・選択した地点の上流の地点を線で結ぶ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00000"/>
              </a:lnSpc>
            </a:pPr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・</a:t>
            </a:r>
            <a:r>
              <a:rPr lang="ja-JP" altLang="en-US" sz="1800" dirty="0">
                <a:solidFill>
                  <a:srgbClr val="FF0000"/>
                </a:solidFill>
                <a:latin typeface="+mn-ea"/>
                <a:ea typeface="+mn-ea"/>
              </a:rPr>
              <a:t>シミュレータの河川画像と地図をオーバーレイ表示</a:t>
            </a:r>
          </a:p>
          <a:p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ja-JP" altLang="en-US" sz="1800" dirty="0">
                <a:solidFill>
                  <a:schemeClr val="tx1"/>
                </a:solidFill>
                <a:latin typeface="+mn-ea"/>
                <a:ea typeface="+mn-ea"/>
              </a:rPr>
              <a:t>　　</a:t>
            </a:r>
            <a:endParaRPr lang="en-US" altLang="ja-JP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インク 3">
                <a:extLst>
                  <a:ext uri="{FF2B5EF4-FFF2-40B4-BE49-F238E27FC236}">
                    <a16:creationId xmlns:a16="http://schemas.microsoft.com/office/drawing/2014/main" id="{BD31FCF9-5057-0C51-890F-9B1433CE5DAE}"/>
                  </a:ext>
                </a:extLst>
              </p14:cNvPr>
              <p14:cNvContentPartPr/>
              <p14:nvPr/>
            </p14:nvContentPartPr>
            <p14:xfrm>
              <a:off x="4761480" y="182533"/>
              <a:ext cx="360" cy="360"/>
            </p14:xfrm>
          </p:contentPart>
        </mc:Choice>
        <mc:Fallback xmlns="">
          <p:pic>
            <p:nvPicPr>
              <p:cNvPr id="4" name="インク 3">
                <a:extLst>
                  <a:ext uri="{FF2B5EF4-FFF2-40B4-BE49-F238E27FC236}">
                    <a16:creationId xmlns:a16="http://schemas.microsoft.com/office/drawing/2014/main" id="{BD31FCF9-5057-0C51-890F-9B1433CE5D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2480" y="17389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437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D7282A-50D6-0875-D515-D1F4086DE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UI</a:t>
            </a:r>
            <a:r>
              <a:rPr kumimoji="1" lang="ja-JP" altLang="en-US" dirty="0"/>
              <a:t>イメージ</a:t>
            </a: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D42CABD9-C37E-3495-F6FB-8856B873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92" y="1022772"/>
            <a:ext cx="7146537" cy="3923151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D2A0A37A-1252-A8FE-30A8-5A9248264237}"/>
              </a:ext>
            </a:extLst>
          </p:cNvPr>
          <p:cNvSpPr/>
          <p:nvPr/>
        </p:nvSpPr>
        <p:spPr>
          <a:xfrm>
            <a:off x="845993" y="727464"/>
            <a:ext cx="7146537" cy="2953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b="1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窒素リン　シミュレータ</a:t>
            </a: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B865C516-DF38-4797-5CFB-576333862244}"/>
              </a:ext>
            </a:extLst>
          </p:cNvPr>
          <p:cNvSpPr/>
          <p:nvPr/>
        </p:nvSpPr>
        <p:spPr>
          <a:xfrm>
            <a:off x="952188" y="1116571"/>
            <a:ext cx="1066266" cy="4233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栄養素</a:t>
            </a:r>
            <a:endParaRPr lang="en-US" altLang="ja-JP" sz="1000" b="1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ja-JP" altLang="en-US" sz="100" b="1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　</a:t>
            </a:r>
            <a:endParaRPr kumimoji="1" lang="en-US" altLang="ja-JP" sz="100" b="1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kumimoji="1" lang="ja-JP" altLang="en-US" sz="8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○窒素　◉リン</a:t>
            </a: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5C15AB7B-069F-BDA1-952D-EEEC94F34097}"/>
              </a:ext>
            </a:extLst>
          </p:cNvPr>
          <p:cNvSpPr/>
          <p:nvPr/>
        </p:nvSpPr>
        <p:spPr>
          <a:xfrm>
            <a:off x="5804746" y="2438400"/>
            <a:ext cx="2120050" cy="232325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1100" b="1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対象地点</a:t>
            </a:r>
            <a:endParaRPr lang="en-US" altLang="ja-JP" sz="1100" b="1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lang="en-US" altLang="ja-JP" sz="1000" dirty="0" err="1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SUBID:xxxxx</a:t>
            </a:r>
            <a:endParaRPr lang="en-US" altLang="ja-JP" sz="10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lang="ja-JP" altLang="en-US" sz="1000" b="1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◇リンの負荷量　　</a:t>
            </a:r>
            <a:endParaRPr lang="en-US" altLang="ja-JP" sz="1000" b="1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lang="ja-JP" altLang="en-US" sz="1000" b="1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　　　</a:t>
            </a:r>
            <a:r>
              <a:rPr lang="en-US" altLang="ja-JP" sz="1000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xxx kg/year</a:t>
            </a:r>
          </a:p>
          <a:p>
            <a:endParaRPr lang="en-US" altLang="ja-JP" sz="10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r>
              <a:rPr lang="ja-JP" altLang="en-US" sz="1000" b="1" dirty="0"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◇ソース比率</a:t>
            </a:r>
            <a:endParaRPr lang="en-US" altLang="ja-JP" sz="1000" b="1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  <a:p>
            <a:endParaRPr kumimoji="1" lang="ja-JP" altLang="en-US" sz="1100" dirty="0">
              <a:solidFill>
                <a:schemeClr val="tx1"/>
              </a:solidFill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70FB3067-E918-2D5C-BC8A-D753D7E59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413" y="3614797"/>
            <a:ext cx="801239" cy="801239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0143AF8B-542E-6C01-2004-633FDA833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676181" y="3501813"/>
            <a:ext cx="162275" cy="11359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1" name="インク 40">
                <a:extLst>
                  <a:ext uri="{FF2B5EF4-FFF2-40B4-BE49-F238E27FC236}">
                    <a16:creationId xmlns:a16="http://schemas.microsoft.com/office/drawing/2014/main" id="{DDBA0A41-7CAE-F0E3-0F0B-10B08AC5A8E2}"/>
                  </a:ext>
                </a:extLst>
              </p14:cNvPr>
              <p14:cNvContentPartPr/>
              <p14:nvPr/>
            </p14:nvContentPartPr>
            <p14:xfrm>
              <a:off x="5473560" y="2680933"/>
              <a:ext cx="311040" cy="82800"/>
            </p14:xfrm>
          </p:contentPart>
        </mc:Choice>
        <mc:Fallback xmlns="">
          <p:pic>
            <p:nvPicPr>
              <p:cNvPr id="41" name="インク 40">
                <a:extLst>
                  <a:ext uri="{FF2B5EF4-FFF2-40B4-BE49-F238E27FC236}">
                    <a16:creationId xmlns:a16="http://schemas.microsoft.com/office/drawing/2014/main" id="{DDBA0A41-7CAE-F0E3-0F0B-10B08AC5A8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4920" y="2671933"/>
                <a:ext cx="328680" cy="1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374B46FA-04D0-6A85-0B21-6162FADBFF27}"/>
              </a:ext>
            </a:extLst>
          </p:cNvPr>
          <p:cNvGrpSpPr/>
          <p:nvPr/>
        </p:nvGrpSpPr>
        <p:grpSpPr>
          <a:xfrm>
            <a:off x="5675520" y="2749693"/>
            <a:ext cx="109080" cy="34200"/>
            <a:chOff x="5675520" y="2749693"/>
            <a:chExt cx="109080" cy="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インク 34">
                  <a:extLst>
                    <a:ext uri="{FF2B5EF4-FFF2-40B4-BE49-F238E27FC236}">
                      <a16:creationId xmlns:a16="http://schemas.microsoft.com/office/drawing/2014/main" id="{98A6063B-46C8-2103-1B31-035244DD7019}"/>
                    </a:ext>
                  </a:extLst>
                </p14:cNvPr>
                <p14:cNvContentPartPr/>
                <p14:nvPr/>
              </p14:nvContentPartPr>
              <p14:xfrm>
                <a:off x="5675520" y="2749693"/>
                <a:ext cx="360" cy="360"/>
              </p14:xfrm>
            </p:contentPart>
          </mc:Choice>
          <mc:Fallback xmlns="">
            <p:pic>
              <p:nvPicPr>
                <p:cNvPr id="35" name="インク 34">
                  <a:extLst>
                    <a:ext uri="{FF2B5EF4-FFF2-40B4-BE49-F238E27FC236}">
                      <a16:creationId xmlns:a16="http://schemas.microsoft.com/office/drawing/2014/main" id="{98A6063B-46C8-2103-1B31-035244DD701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6880" y="27410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インク 35">
                  <a:extLst>
                    <a:ext uri="{FF2B5EF4-FFF2-40B4-BE49-F238E27FC236}">
                      <a16:creationId xmlns:a16="http://schemas.microsoft.com/office/drawing/2014/main" id="{9BE339A9-70AD-5BA9-7429-60E833C8A0EA}"/>
                    </a:ext>
                  </a:extLst>
                </p14:cNvPr>
                <p14:cNvContentPartPr/>
                <p14:nvPr/>
              </p14:nvContentPartPr>
              <p14:xfrm>
                <a:off x="5756880" y="2749693"/>
                <a:ext cx="360" cy="360"/>
              </p14:xfrm>
            </p:contentPart>
          </mc:Choice>
          <mc:Fallback xmlns="">
            <p:pic>
              <p:nvPicPr>
                <p:cNvPr id="36" name="インク 35">
                  <a:extLst>
                    <a:ext uri="{FF2B5EF4-FFF2-40B4-BE49-F238E27FC236}">
                      <a16:creationId xmlns:a16="http://schemas.microsoft.com/office/drawing/2014/main" id="{9BE339A9-70AD-5BA9-7429-60E833C8A0E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8240" y="27410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7" name="インク 36">
                  <a:extLst>
                    <a:ext uri="{FF2B5EF4-FFF2-40B4-BE49-F238E27FC236}">
                      <a16:creationId xmlns:a16="http://schemas.microsoft.com/office/drawing/2014/main" id="{E7C36635-5C13-7F0F-600A-2570B9C847C5}"/>
                    </a:ext>
                  </a:extLst>
                </p14:cNvPr>
                <p14:cNvContentPartPr/>
                <p14:nvPr/>
              </p14:nvContentPartPr>
              <p14:xfrm>
                <a:off x="5783160" y="2783533"/>
                <a:ext cx="1440" cy="360"/>
              </p14:xfrm>
            </p:contentPart>
          </mc:Choice>
          <mc:Fallback xmlns="">
            <p:pic>
              <p:nvPicPr>
                <p:cNvPr id="37" name="インク 36">
                  <a:extLst>
                    <a:ext uri="{FF2B5EF4-FFF2-40B4-BE49-F238E27FC236}">
                      <a16:creationId xmlns:a16="http://schemas.microsoft.com/office/drawing/2014/main" id="{E7C36635-5C13-7F0F-600A-2570B9C847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74160" y="2774893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インク 44">
                <a:extLst>
                  <a:ext uri="{FF2B5EF4-FFF2-40B4-BE49-F238E27FC236}">
                    <a16:creationId xmlns:a16="http://schemas.microsoft.com/office/drawing/2014/main" id="{5A41785C-21E8-0CE0-718B-EA1A7D8C9EC9}"/>
                  </a:ext>
                </a:extLst>
              </p14:cNvPr>
              <p14:cNvContentPartPr/>
              <p14:nvPr/>
            </p14:nvContentPartPr>
            <p14:xfrm>
              <a:off x="5457000" y="2685973"/>
              <a:ext cx="22680" cy="2880"/>
            </p14:xfrm>
          </p:contentPart>
        </mc:Choice>
        <mc:Fallback xmlns="">
          <p:pic>
            <p:nvPicPr>
              <p:cNvPr id="45" name="インク 44">
                <a:extLst>
                  <a:ext uri="{FF2B5EF4-FFF2-40B4-BE49-F238E27FC236}">
                    <a16:creationId xmlns:a16="http://schemas.microsoft.com/office/drawing/2014/main" id="{5A41785C-21E8-0CE0-718B-EA1A7D8C9EC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48360" y="2677333"/>
                <a:ext cx="403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インク 45">
                <a:extLst>
                  <a:ext uri="{FF2B5EF4-FFF2-40B4-BE49-F238E27FC236}">
                    <a16:creationId xmlns:a16="http://schemas.microsoft.com/office/drawing/2014/main" id="{E0B2582E-D050-9BCF-5FF8-5C7E82247172}"/>
                  </a:ext>
                </a:extLst>
              </p14:cNvPr>
              <p14:cNvContentPartPr/>
              <p14:nvPr/>
            </p14:nvContentPartPr>
            <p14:xfrm>
              <a:off x="4939680" y="2688853"/>
              <a:ext cx="533160" cy="280080"/>
            </p14:xfrm>
          </p:contentPart>
        </mc:Choice>
        <mc:Fallback xmlns="">
          <p:pic>
            <p:nvPicPr>
              <p:cNvPr id="46" name="インク 45">
                <a:extLst>
                  <a:ext uri="{FF2B5EF4-FFF2-40B4-BE49-F238E27FC236}">
                    <a16:creationId xmlns:a16="http://schemas.microsoft.com/office/drawing/2014/main" id="{E0B2582E-D050-9BCF-5FF8-5C7E8224717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30680" y="2679853"/>
                <a:ext cx="5508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7" name="インク 46">
                <a:extLst>
                  <a:ext uri="{FF2B5EF4-FFF2-40B4-BE49-F238E27FC236}">
                    <a16:creationId xmlns:a16="http://schemas.microsoft.com/office/drawing/2014/main" id="{AFCB7477-0C51-1AEC-DE70-1759FAACB6A4}"/>
                  </a:ext>
                </a:extLst>
              </p14:cNvPr>
              <p14:cNvContentPartPr/>
              <p14:nvPr/>
            </p14:nvContentPartPr>
            <p14:xfrm>
              <a:off x="2717400" y="2526133"/>
              <a:ext cx="2206800" cy="658800"/>
            </p14:xfrm>
          </p:contentPart>
        </mc:Choice>
        <mc:Fallback xmlns="">
          <p:pic>
            <p:nvPicPr>
              <p:cNvPr id="47" name="インク 46">
                <a:extLst>
                  <a:ext uri="{FF2B5EF4-FFF2-40B4-BE49-F238E27FC236}">
                    <a16:creationId xmlns:a16="http://schemas.microsoft.com/office/drawing/2014/main" id="{AFCB7477-0C51-1AEC-DE70-1759FAACB6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08760" y="2517493"/>
                <a:ext cx="222444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8" name="インク 47">
                <a:extLst>
                  <a:ext uri="{FF2B5EF4-FFF2-40B4-BE49-F238E27FC236}">
                    <a16:creationId xmlns:a16="http://schemas.microsoft.com/office/drawing/2014/main" id="{C638EFCF-ECE5-625C-29BC-C96061C598EB}"/>
                  </a:ext>
                </a:extLst>
              </p14:cNvPr>
              <p14:cNvContentPartPr/>
              <p14:nvPr/>
            </p14:nvContentPartPr>
            <p14:xfrm>
              <a:off x="3027720" y="3034093"/>
              <a:ext cx="835920" cy="164160"/>
            </p14:xfrm>
          </p:contentPart>
        </mc:Choice>
        <mc:Fallback xmlns="">
          <p:pic>
            <p:nvPicPr>
              <p:cNvPr id="48" name="インク 47">
                <a:extLst>
                  <a:ext uri="{FF2B5EF4-FFF2-40B4-BE49-F238E27FC236}">
                    <a16:creationId xmlns:a16="http://schemas.microsoft.com/office/drawing/2014/main" id="{C638EFCF-ECE5-625C-29BC-C96061C598E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18720" y="3025453"/>
                <a:ext cx="853560" cy="18180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楕円 33">
            <a:extLst>
              <a:ext uri="{FF2B5EF4-FFF2-40B4-BE49-F238E27FC236}">
                <a16:creationId xmlns:a16="http://schemas.microsoft.com/office/drawing/2014/main" id="{49D1C7BC-4627-1069-FFBB-90130ACA0F40}"/>
              </a:ext>
            </a:extLst>
          </p:cNvPr>
          <p:cNvSpPr/>
          <p:nvPr/>
        </p:nvSpPr>
        <p:spPr>
          <a:xfrm>
            <a:off x="4517118" y="2937006"/>
            <a:ext cx="149709" cy="144861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グラフィックス 32" descr="フラグ 単色塗りつぶし">
            <a:extLst>
              <a:ext uri="{FF2B5EF4-FFF2-40B4-BE49-F238E27FC236}">
                <a16:creationId xmlns:a16="http://schemas.microsoft.com/office/drawing/2014/main" id="{47366BAB-2F8E-21E9-8C27-CF508C0086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485318" y="2599487"/>
            <a:ext cx="457200" cy="457200"/>
          </a:xfrm>
          <a:prstGeom prst="rect">
            <a:avLst/>
          </a:prstGeom>
        </p:spPr>
      </p:pic>
      <p:sp>
        <p:nvSpPr>
          <p:cNvPr id="49" name="楕円 48">
            <a:extLst>
              <a:ext uri="{FF2B5EF4-FFF2-40B4-BE49-F238E27FC236}">
                <a16:creationId xmlns:a16="http://schemas.microsoft.com/office/drawing/2014/main" id="{5B7DB9A7-A22B-D7FE-12C0-C120776A3969}"/>
              </a:ext>
            </a:extLst>
          </p:cNvPr>
          <p:cNvSpPr/>
          <p:nvPr/>
        </p:nvSpPr>
        <p:spPr>
          <a:xfrm>
            <a:off x="4077409" y="3055651"/>
            <a:ext cx="61098" cy="60081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楕円 49">
            <a:extLst>
              <a:ext uri="{FF2B5EF4-FFF2-40B4-BE49-F238E27FC236}">
                <a16:creationId xmlns:a16="http://schemas.microsoft.com/office/drawing/2014/main" id="{0CADA904-3F06-1F6E-0E2F-DD689CAD8E32}"/>
              </a:ext>
            </a:extLst>
          </p:cNvPr>
          <p:cNvSpPr/>
          <p:nvPr/>
        </p:nvSpPr>
        <p:spPr>
          <a:xfrm>
            <a:off x="3370825" y="2814009"/>
            <a:ext cx="149709" cy="144861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楕円 50">
            <a:extLst>
              <a:ext uri="{FF2B5EF4-FFF2-40B4-BE49-F238E27FC236}">
                <a16:creationId xmlns:a16="http://schemas.microsoft.com/office/drawing/2014/main" id="{207206A7-84F9-3B0C-B860-4718A0157A20}"/>
              </a:ext>
            </a:extLst>
          </p:cNvPr>
          <p:cNvSpPr/>
          <p:nvPr/>
        </p:nvSpPr>
        <p:spPr>
          <a:xfrm>
            <a:off x="3836958" y="3153865"/>
            <a:ext cx="61098" cy="60081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84A02BF0-A177-25DB-CD77-6A0E2CCACAC8}"/>
              </a:ext>
            </a:extLst>
          </p:cNvPr>
          <p:cNvSpPr/>
          <p:nvPr/>
        </p:nvSpPr>
        <p:spPr>
          <a:xfrm>
            <a:off x="3380602" y="3068321"/>
            <a:ext cx="149709" cy="144861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37D6F00A-A239-7B41-F9ED-D5B2B26E498D}"/>
              </a:ext>
            </a:extLst>
          </p:cNvPr>
          <p:cNvCxnSpPr>
            <a:cxnSpLocks/>
            <a:endCxn id="49" idx="6"/>
          </p:cNvCxnSpPr>
          <p:nvPr/>
        </p:nvCxnSpPr>
        <p:spPr bwMode="auto">
          <a:xfrm flipH="1">
            <a:off x="4138507" y="3025397"/>
            <a:ext cx="373241" cy="60295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98275ED2-11FC-D5FE-DC25-2EAA29BD0658}"/>
              </a:ext>
            </a:extLst>
          </p:cNvPr>
          <p:cNvCxnSpPr>
            <a:cxnSpLocks/>
          </p:cNvCxnSpPr>
          <p:nvPr/>
        </p:nvCxnSpPr>
        <p:spPr bwMode="auto">
          <a:xfrm flipH="1">
            <a:off x="3918202" y="3115732"/>
            <a:ext cx="159207" cy="62065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2087E16E-79C5-ECB8-EDA2-B716F6A530FA}"/>
              </a:ext>
            </a:extLst>
          </p:cNvPr>
          <p:cNvCxnSpPr>
            <a:cxnSpLocks/>
            <a:stCxn id="51" idx="1"/>
          </p:cNvCxnSpPr>
          <p:nvPr/>
        </p:nvCxnSpPr>
        <p:spPr bwMode="auto">
          <a:xfrm flipH="1" flipV="1">
            <a:off x="3513761" y="2929529"/>
            <a:ext cx="332145" cy="233135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6208678-4A0E-B24C-B8B0-C93D462CECEB}"/>
              </a:ext>
            </a:extLst>
          </p:cNvPr>
          <p:cNvCxnSpPr>
            <a:cxnSpLocks/>
            <a:endCxn id="52" idx="6"/>
          </p:cNvCxnSpPr>
          <p:nvPr/>
        </p:nvCxnSpPr>
        <p:spPr bwMode="auto">
          <a:xfrm flipH="1" flipV="1">
            <a:off x="3530311" y="3140752"/>
            <a:ext cx="290489" cy="33331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9F3B7C96-CAD9-6D35-019A-F25E2A9CEC5C}"/>
              </a:ext>
            </a:extLst>
          </p:cNvPr>
          <p:cNvSpPr txBox="1"/>
          <p:nvPr/>
        </p:nvSpPr>
        <p:spPr>
          <a:xfrm>
            <a:off x="6841066" y="3454399"/>
            <a:ext cx="338554" cy="17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00" dirty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農業</a:t>
            </a:r>
            <a:endParaRPr kumimoji="1" lang="ja-JP" altLang="en-US" sz="600" dirty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54021237-5565-B309-75B8-3809F03163F1}"/>
              </a:ext>
            </a:extLst>
          </p:cNvPr>
          <p:cNvSpPr txBox="1"/>
          <p:nvPr/>
        </p:nvSpPr>
        <p:spPr>
          <a:xfrm>
            <a:off x="6844281" y="3589529"/>
            <a:ext cx="338554" cy="176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00" dirty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産業</a:t>
            </a:r>
            <a:endParaRPr kumimoji="1" lang="ja-JP" altLang="en-US" sz="600" dirty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553DF27A-3EFC-AD32-289E-3ABEF08A5D70}"/>
              </a:ext>
            </a:extLst>
          </p:cNvPr>
          <p:cNvSpPr txBox="1"/>
          <p:nvPr/>
        </p:nvSpPr>
        <p:spPr>
          <a:xfrm>
            <a:off x="6800427" y="3703230"/>
            <a:ext cx="487634" cy="979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b="1" dirty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・・・</a:t>
            </a:r>
            <a:endParaRPr lang="en-US" altLang="ja-JP" sz="800" b="1" dirty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r>
              <a:rPr kumimoji="1" lang="ja-JP" altLang="en-US" sz="800" b="1" dirty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・・・</a:t>
            </a:r>
            <a:endParaRPr kumimoji="1" lang="en-US" altLang="ja-JP" sz="800" b="1" dirty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r>
              <a:rPr lang="ja-JP" altLang="en-US" sz="800" b="1" dirty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・・・</a:t>
            </a:r>
            <a:endParaRPr lang="en-US" altLang="ja-JP" sz="800" b="1" dirty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r>
              <a:rPr kumimoji="1" lang="ja-JP" altLang="en-US" sz="800" b="1" dirty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・・・</a:t>
            </a:r>
            <a:endParaRPr kumimoji="1" lang="en-US" altLang="ja-JP" sz="800" b="1" dirty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r>
              <a:rPr lang="ja-JP" altLang="en-US" sz="800" b="1" dirty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・・・</a:t>
            </a:r>
            <a:endParaRPr lang="en-US" altLang="ja-JP" sz="800" b="1" dirty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r>
              <a:rPr kumimoji="1" lang="ja-JP" altLang="en-US" sz="800" b="1" dirty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・・・</a:t>
            </a:r>
            <a:endParaRPr kumimoji="1" lang="en-US" altLang="ja-JP" sz="800" b="1" dirty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r>
              <a:rPr lang="ja-JP" altLang="en-US" sz="800" b="1" dirty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・・・</a:t>
            </a:r>
            <a:endParaRPr lang="en-US" altLang="ja-JP" sz="800" b="1" dirty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r>
              <a:rPr kumimoji="1" lang="ja-JP" altLang="en-US" sz="800" b="1" dirty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・・・</a:t>
            </a:r>
          </a:p>
        </p:txBody>
      </p:sp>
    </p:spTree>
    <p:extLst>
      <p:ext uri="{BB962C8B-B14F-4D97-AF65-F5344CB8AC3E}">
        <p14:creationId xmlns:p14="http://schemas.microsoft.com/office/powerpoint/2010/main" val="1158622291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9">
      <a:majorFont>
        <a:latin typeface="Arial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9525">
          <a:noFill/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smtClean="0">
            <a:solidFill>
              <a:schemeClr val="tx1"/>
            </a:solidFill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kumimoji="1" sz="2200" smtClean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ea77546-91a9-4eb6-98c0-edb6783663e6">
      <Terms xmlns="http://schemas.microsoft.com/office/infopath/2007/PartnerControls"/>
    </lcf76f155ced4ddcb4097134ff3c332f>
    <TaxCatchAll xmlns="ed58265e-9863-4f17-b32c-f7a194edd98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233F3230C24A8F4E8EEF69E04C59E5B9" ma:contentTypeVersion="9" ma:contentTypeDescription="新しいドキュメントを作成します。" ma:contentTypeScope="" ma:versionID="a51b85a54b1243f3de3def11bdccdef4">
  <xsd:schema xmlns:xsd="http://www.w3.org/2001/XMLSchema" xmlns:xs="http://www.w3.org/2001/XMLSchema" xmlns:p="http://schemas.microsoft.com/office/2006/metadata/properties" xmlns:ns2="3ea77546-91a9-4eb6-98c0-edb6783663e6" xmlns:ns3="ed58265e-9863-4f17-b32c-f7a194edd980" targetNamespace="http://schemas.microsoft.com/office/2006/metadata/properties" ma:root="true" ma:fieldsID="b28995fa8ed801a54bf991c453d1dce0" ns2:_="" ns3:_="">
    <xsd:import namespace="3ea77546-91a9-4eb6-98c0-edb6783663e6"/>
    <xsd:import namespace="ed58265e-9863-4f17-b32c-f7a194edd9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a77546-91a9-4eb6-98c0-edb6783663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画像タグ" ma:readOnly="false" ma:fieldId="{5cf76f15-5ced-4ddc-b409-7134ff3c332f}" ma:taxonomyMulti="true" ma:sspId="9dd84382-b38c-4eba-b7c2-4a66a077de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58265e-9863-4f17-b32c-f7a194edd980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3ac59aad-b963-4f8c-b777-659f199c6fc4}" ma:internalName="TaxCatchAll" ma:showField="CatchAllData" ma:web="ed58265e-9863-4f17-b32c-f7a194edd9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0D6402-1F4B-4D28-9548-BC849BB0497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1e78d572-3cd7-4422-acd1-43e60bd62168"/>
    <ds:schemaRef ds:uri="9658e7d1-e3cd-4544-91a4-b361c818b527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d22a9dd7-e33e-468a-a49c-251962ac674b"/>
    <ds:schemaRef ds:uri="424f3fde-a694-4b9a-a729-33b2d222c9da"/>
    <ds:schemaRef ds:uri="3ea77546-91a9-4eb6-98c0-edb6783663e6"/>
    <ds:schemaRef ds:uri="ed58265e-9863-4f17-b32c-f7a194edd980"/>
  </ds:schemaRefs>
</ds:datastoreItem>
</file>

<file path=customXml/itemProps2.xml><?xml version="1.0" encoding="utf-8"?>
<ds:datastoreItem xmlns:ds="http://schemas.openxmlformats.org/officeDocument/2006/customXml" ds:itemID="{4F92DE0B-754C-4377-A7F2-1724DA6576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a77546-91a9-4eb6-98c0-edb6783663e6"/>
    <ds:schemaRef ds:uri="ed58265e-9863-4f17-b32c-f7a194edd9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AD1398-06EF-4138-95FE-23BBA476AF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1143</Words>
  <Application>Microsoft Office PowerPoint</Application>
  <PresentationFormat>On-screen Show (16:9)</PresentationFormat>
  <Paragraphs>209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標準デザイン</vt:lpstr>
      <vt:lpstr>窒素循環シミュレーション可視化デモシステム 試作仕様書</vt:lpstr>
      <vt:lpstr>概要およびスケジュール</vt:lpstr>
      <vt:lpstr>流域スケールモデルの概略</vt:lpstr>
      <vt:lpstr>流域スケールモデルの概略</vt:lpstr>
      <vt:lpstr>想定データフロー</vt:lpstr>
      <vt:lpstr>機能一覧①</vt:lpstr>
      <vt:lpstr>機能一覧②</vt:lpstr>
      <vt:lpstr>機能一覧③</vt:lpstr>
      <vt:lpstr>UIイメージ</vt:lpstr>
      <vt:lpstr>想定環境・ネットワーク構成</vt:lpstr>
      <vt:lpstr>動作環境・その他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窒素循環シミュレーション可視化デモシステム 試作仕様書</dc:title>
  <dc:subject/>
  <dc:creator/>
  <cp:lastModifiedBy/>
  <cp:revision>107</cp:revision>
  <dcterms:created xsi:type="dcterms:W3CDTF">2004-05-26T10:25:15Z</dcterms:created>
  <dcterms:modified xsi:type="dcterms:W3CDTF">2022-09-22T01:54:44Z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0x01010047FCD3D19BE7B2449B1E96724598CFB6</vt:lpwstr>
  </property>
  <property fmtid="{D5CDD505-2E9C-101B-9397-08002B2CF9AE}" pid="3" name="MediaServiceImageTags">
    <vt:lpwstr/>
  </property>
</Properties>
</file>